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71" r:id="rId2"/>
    <p:sldId id="268" r:id="rId3"/>
    <p:sldId id="257" r:id="rId4"/>
    <p:sldId id="258" r:id="rId5"/>
    <p:sldId id="261" r:id="rId6"/>
    <p:sldId id="265" r:id="rId7"/>
    <p:sldId id="260" r:id="rId8"/>
    <p:sldId id="266" r:id="rId9"/>
    <p:sldId id="262" r:id="rId10"/>
    <p:sldId id="263" r:id="rId11"/>
    <p:sldId id="264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7A9AE-49A7-4022-98CE-28614EB7FB44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FE3A9-A3D2-493E-B763-13D86B207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2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4154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13CDC025-0AF3-5843-8EAA-761E84B19996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1njhqZWzFv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 smtClean="0">
                <a:solidFill>
                  <a:schemeClr val="bg1"/>
                </a:solidFill>
              </a:rPr>
              <a:t>The Renaissance</a:t>
            </a:r>
            <a:r>
              <a:rPr lang="en-US" altLang="en-US" sz="3600" dirty="0" smtClean="0">
                <a:solidFill>
                  <a:schemeClr val="bg1"/>
                </a:solidFill>
              </a:rPr>
              <a:t/>
            </a:r>
            <a:br>
              <a:rPr lang="en-US" altLang="en-US" sz="3600" dirty="0" smtClean="0">
                <a:solidFill>
                  <a:schemeClr val="bg1"/>
                </a:solidFill>
              </a:rPr>
            </a:br>
            <a:r>
              <a:rPr lang="en-US" altLang="en-US" sz="2800" dirty="0" smtClean="0"/>
              <a:t>Wednesday Oct. 5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52400" y="805218"/>
            <a:ext cx="8991600" cy="6281382"/>
          </a:xfrm>
        </p:spPr>
        <p:txBody>
          <a:bodyPr>
            <a:normAutofit/>
          </a:bodyPr>
          <a:lstStyle/>
          <a:p>
            <a:r>
              <a:rPr lang="en-US" altLang="en-US" sz="2400" b="1" u="sng" dirty="0" smtClean="0"/>
              <a:t>Objectives:</a:t>
            </a:r>
            <a:endParaRPr lang="en-US" altLang="en-US" sz="2400" dirty="0" smtClean="0"/>
          </a:p>
          <a:p>
            <a:pPr lvl="1"/>
            <a:r>
              <a:rPr lang="en-US" sz="2400" dirty="0">
                <a:latin typeface="Berlin Sans FB Demi" pitchFamily="34" charset="0"/>
              </a:rPr>
              <a:t>Explain how interest in classical learning and religious reform contributed to increased global interaction</a:t>
            </a:r>
            <a:r>
              <a:rPr lang="en-US" sz="2400" dirty="0" smtClean="0"/>
              <a:t>.</a:t>
            </a:r>
            <a:endParaRPr lang="en-US" altLang="en-US" sz="2400" b="1" u="sng" dirty="0" smtClean="0"/>
          </a:p>
          <a:p>
            <a:r>
              <a:rPr lang="en-US" altLang="en-US" sz="2400" b="1" u="sng" dirty="0" smtClean="0"/>
              <a:t>Warm-Up Question:</a:t>
            </a:r>
          </a:p>
          <a:p>
            <a:pPr lvl="1"/>
            <a:r>
              <a:rPr lang="en-US" altLang="en-US" sz="2400" dirty="0" smtClean="0">
                <a:latin typeface="Berlin Sans FB Demi" pitchFamily="34" charset="0"/>
              </a:rPr>
              <a:t>Read; The Courtier (answer </a:t>
            </a:r>
            <a:r>
              <a:rPr lang="en-US" altLang="en-US" sz="2400" dirty="0" err="1" smtClean="0">
                <a:latin typeface="Berlin Sans FB Demi" pitchFamily="34" charset="0"/>
              </a:rPr>
              <a:t>qts</a:t>
            </a:r>
            <a:r>
              <a:rPr lang="en-US" altLang="en-US" sz="2400" dirty="0" smtClean="0">
                <a:latin typeface="Berlin Sans FB Demi" pitchFamily="34" charset="0"/>
              </a:rPr>
              <a:t>. 1-3)</a:t>
            </a:r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sz="1800" b="1" u="sng" dirty="0" smtClean="0"/>
              <a:t>Agenda:</a:t>
            </a:r>
            <a:endParaRPr lang="en-US" altLang="en-US" sz="1800" dirty="0" smtClean="0"/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Return Unit 4 TEST:  The Middle Ages</a:t>
            </a:r>
          </a:p>
          <a:p>
            <a:pPr lvl="1"/>
            <a:r>
              <a:rPr lang="en-US" altLang="en-US" sz="1800" dirty="0" smtClean="0"/>
              <a:t>PPT Notes:  The </a:t>
            </a:r>
            <a:r>
              <a:rPr lang="en-US" altLang="en-US" sz="1800" dirty="0" smtClean="0"/>
              <a:t>Renaissance (Artists)</a:t>
            </a:r>
            <a:endParaRPr lang="en-US" altLang="en-US" sz="1800" dirty="0" smtClean="0"/>
          </a:p>
          <a:p>
            <a:pPr lvl="1"/>
            <a:r>
              <a:rPr lang="en-US" altLang="en-US" sz="1800" dirty="0" err="1" smtClean="0">
                <a:solidFill>
                  <a:schemeClr val="tx1"/>
                </a:solidFill>
              </a:rPr>
              <a:t>DaVinci</a:t>
            </a:r>
            <a:r>
              <a:rPr lang="en-US" altLang="en-US" sz="1800" dirty="0" smtClean="0">
                <a:solidFill>
                  <a:schemeClr val="tx1"/>
                </a:solidFill>
              </a:rPr>
              <a:t> Drawing</a:t>
            </a:r>
          </a:p>
          <a:p>
            <a:r>
              <a:rPr lang="en-US" altLang="en-US" sz="1800" b="1" u="sng" dirty="0" smtClean="0"/>
              <a:t>Homework: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Goal Sheet, Unit 5:  The </a:t>
            </a:r>
            <a:r>
              <a:rPr lang="en-US" altLang="en-US" sz="1800" dirty="0" smtClean="0"/>
              <a:t>Renaissance &amp; Reformation</a:t>
            </a:r>
            <a:r>
              <a:rPr lang="en-US" altLang="en-US" sz="1800" dirty="0" smtClean="0">
                <a:solidFill>
                  <a:schemeClr val="tx1"/>
                </a:solidFill>
              </a:rPr>
              <a:t>:  Due  </a:t>
            </a:r>
            <a:r>
              <a:rPr lang="en-US" altLang="en-US" sz="1800" dirty="0" smtClean="0"/>
              <a:t>Tuesday Oct. 11</a:t>
            </a:r>
            <a:endParaRPr lang="en-US" alt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altLang="en-US" sz="1800" dirty="0" smtClean="0"/>
              <a:t>Quiz:  The Renaissance and Reformation</a:t>
            </a:r>
            <a:r>
              <a:rPr lang="en-US" altLang="en-US" sz="1800" dirty="0"/>
              <a:t>:</a:t>
            </a:r>
            <a:r>
              <a:rPr lang="en-US" altLang="en-US" sz="1800" dirty="0" smtClean="0"/>
              <a:t> Tuesday, Oct. 11</a:t>
            </a:r>
            <a:endParaRPr lang="en-US" alt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363456" cy="463923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4"/>
            </a:pPr>
            <a:r>
              <a:rPr lang="en-US" b="1" dirty="0" smtClean="0">
                <a:latin typeface="Times New Roman"/>
                <a:cs typeface="Times New Roman"/>
              </a:rPr>
              <a:t>Classical and Worldly Views</a:t>
            </a:r>
            <a:endParaRPr lang="en-US" sz="2000" b="1" dirty="0" smtClean="0">
              <a:latin typeface="Times New Roman"/>
              <a:cs typeface="Times New Roman"/>
            </a:endParaRP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1900" dirty="0" smtClean="0"/>
              <a:t>As scholars studied manuscripts, they became more influenced by </a:t>
            </a:r>
            <a:r>
              <a:rPr lang="en-US" sz="1900" b="1" u="sng" dirty="0" smtClean="0">
                <a:solidFill>
                  <a:srgbClr val="69FFFF"/>
                </a:solidFill>
              </a:rPr>
              <a:t>classical ideas</a:t>
            </a:r>
            <a:r>
              <a:rPr lang="en-US" sz="1900" dirty="0" smtClean="0"/>
              <a:t>.  </a:t>
            </a:r>
          </a:p>
          <a:p>
            <a:pPr marL="806450" lvl="1" indent="-457200">
              <a:buClrTx/>
              <a:buNone/>
            </a:pPr>
            <a:r>
              <a:rPr lang="en-US" sz="1900" dirty="0" smtClean="0"/>
              <a:t>	This lead to:</a:t>
            </a:r>
          </a:p>
          <a:p>
            <a:pPr marL="806450" lvl="1" indent="-457200">
              <a:buClr>
                <a:schemeClr val="tx1"/>
              </a:buClr>
              <a:buFont typeface="+mj-lt"/>
              <a:buAutoNum type="alphaLcPeriod" startAt="2"/>
            </a:pPr>
            <a:r>
              <a:rPr lang="en-US" sz="1900" u="sng" dirty="0" smtClean="0">
                <a:solidFill>
                  <a:srgbClr val="69FFFF"/>
                </a:solidFill>
              </a:rPr>
              <a:t>H</a:t>
            </a:r>
            <a:r>
              <a:rPr lang="en-US" sz="1900" b="1" u="sng" dirty="0" smtClean="0">
                <a:solidFill>
                  <a:srgbClr val="69FFFF"/>
                </a:solidFill>
              </a:rPr>
              <a:t>umanism</a:t>
            </a:r>
            <a:r>
              <a:rPr lang="en-US" sz="1900" dirty="0" smtClean="0"/>
              <a:t>: an intellectual movement that focused more on human </a:t>
            </a:r>
            <a:r>
              <a:rPr lang="en-US" sz="1900" b="1" u="sng" dirty="0" smtClean="0">
                <a:solidFill>
                  <a:srgbClr val="69FFFF"/>
                </a:solidFill>
              </a:rPr>
              <a:t>potential</a:t>
            </a:r>
            <a:r>
              <a:rPr lang="en-US" sz="1900" dirty="0" smtClean="0"/>
              <a:t>       and achievements</a:t>
            </a:r>
          </a:p>
          <a:p>
            <a:pPr marL="1089025" lvl="2" indent="-457200">
              <a:buFont typeface="+mj-lt"/>
              <a:buAutoNum type="romanLcPeriod"/>
            </a:pPr>
            <a:r>
              <a:rPr lang="en-US" sz="1900" dirty="0" smtClean="0"/>
              <a:t>Popularized the study of </a:t>
            </a:r>
            <a:r>
              <a:rPr lang="en-US" sz="1900" b="1" u="sng" dirty="0" smtClean="0">
                <a:solidFill>
                  <a:srgbClr val="69FFFF"/>
                </a:solidFill>
              </a:rPr>
              <a:t>history</a:t>
            </a:r>
            <a:r>
              <a:rPr lang="en-US" sz="1900" dirty="0" smtClean="0"/>
              <a:t>, literature, and </a:t>
            </a:r>
            <a:r>
              <a:rPr lang="en-US" sz="1900" b="1" u="sng" dirty="0" smtClean="0">
                <a:solidFill>
                  <a:srgbClr val="69FFFF"/>
                </a:solidFill>
              </a:rPr>
              <a:t>philosophy</a:t>
            </a:r>
            <a:r>
              <a:rPr lang="en-US" sz="1900" dirty="0" smtClean="0"/>
              <a:t> (all are known            as </a:t>
            </a:r>
            <a:r>
              <a:rPr lang="en-US" sz="1900" b="1" u="sng" dirty="0" smtClean="0">
                <a:solidFill>
                  <a:srgbClr val="69FFFF"/>
                </a:solidFill>
              </a:rPr>
              <a:t>humanities</a:t>
            </a:r>
            <a:r>
              <a:rPr lang="en-US" sz="1900" dirty="0" smtClean="0"/>
              <a:t>)</a:t>
            </a:r>
          </a:p>
          <a:p>
            <a:pPr marL="806450" lvl="1" indent="-457200">
              <a:buClrTx/>
              <a:buFont typeface="+mj-lt"/>
              <a:buAutoNum type="alphaLcPeriod" startAt="2"/>
            </a:pPr>
            <a:r>
              <a:rPr lang="en-US" sz="1900" dirty="0" smtClean="0"/>
              <a:t>Worldly pleasure: Humanists suggested that a person could enjoy life without </a:t>
            </a:r>
            <a:r>
              <a:rPr lang="en-US" sz="1900" b="1" u="sng" dirty="0" smtClean="0">
                <a:solidFill>
                  <a:srgbClr val="69FFFF"/>
                </a:solidFill>
              </a:rPr>
              <a:t>offending God</a:t>
            </a:r>
          </a:p>
          <a:p>
            <a:pPr marL="1368425" lvl="3" indent="-400050">
              <a:buClrTx/>
              <a:buFont typeface="+mj-lt"/>
              <a:buAutoNum type="romanLcPeriod"/>
            </a:pPr>
            <a:r>
              <a:rPr lang="en-US" sz="1900" dirty="0" smtClean="0"/>
              <a:t>Ex. Wealthy could enjoy material </a:t>
            </a:r>
            <a:r>
              <a:rPr lang="en-US" sz="1900" b="1" u="sng" dirty="0" smtClean="0">
                <a:solidFill>
                  <a:srgbClr val="69FFFF"/>
                </a:solidFill>
              </a:rPr>
              <a:t>luxuries</a:t>
            </a:r>
            <a:r>
              <a:rPr lang="en-US" sz="1900" dirty="0" smtClean="0"/>
              <a:t>, good music, and </a:t>
            </a:r>
            <a:r>
              <a:rPr lang="en-US" sz="1900" b="1" u="sng" dirty="0" smtClean="0">
                <a:solidFill>
                  <a:srgbClr val="69FFFF"/>
                </a:solidFill>
              </a:rPr>
              <a:t>fine foods</a:t>
            </a:r>
            <a:endParaRPr lang="en-US" sz="1900" b="1" u="sng" dirty="0">
              <a:solidFill>
                <a:srgbClr val="69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363456" cy="463923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5"/>
            </a:pPr>
            <a:r>
              <a:rPr lang="en-US" b="1" dirty="0" smtClean="0">
                <a:latin typeface="Times New Roman"/>
                <a:cs typeface="Times New Roman"/>
              </a:rPr>
              <a:t>The Renaissance Man and Woman</a:t>
            </a:r>
            <a:endParaRPr lang="en-US" sz="2000" b="1" dirty="0" smtClean="0">
              <a:latin typeface="Times New Roman"/>
              <a:cs typeface="Times New Roman"/>
            </a:endParaRP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300" dirty="0" smtClean="0"/>
              <a:t>Renaissance Man: One strove to be a master in </a:t>
            </a:r>
            <a:r>
              <a:rPr lang="en-US" sz="2300" b="1" u="sng" dirty="0" smtClean="0">
                <a:solidFill>
                  <a:srgbClr val="69FFFF"/>
                </a:solidFill>
              </a:rPr>
              <a:t>every </a:t>
            </a:r>
            <a:r>
              <a:rPr lang="en-US" sz="2300" dirty="0" smtClean="0"/>
              <a:t>area of </a:t>
            </a:r>
            <a:r>
              <a:rPr lang="en-US" sz="2300" b="1" u="sng" dirty="0" smtClean="0">
                <a:solidFill>
                  <a:srgbClr val="69FFFF"/>
                </a:solidFill>
              </a:rPr>
              <a:t>study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Expected to be </a:t>
            </a:r>
            <a:r>
              <a:rPr lang="en-US" b="1" u="sng" dirty="0" smtClean="0">
                <a:solidFill>
                  <a:srgbClr val="69FFFF"/>
                </a:solidFill>
              </a:rPr>
              <a:t>charming, witty,</a:t>
            </a:r>
            <a:r>
              <a:rPr lang="en-US" dirty="0" smtClean="0"/>
              <a:t> and well educated in the classics</a:t>
            </a:r>
            <a:endParaRPr lang="en-US" sz="1800" dirty="0" smtClean="0"/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Also should be a skilled </a:t>
            </a:r>
            <a:r>
              <a:rPr lang="en-US" b="1" u="sng" dirty="0" smtClean="0">
                <a:solidFill>
                  <a:srgbClr val="69FFFF"/>
                </a:solidFill>
              </a:rPr>
              <a:t>rider</a:t>
            </a:r>
            <a:r>
              <a:rPr lang="en-US" dirty="0" smtClean="0"/>
              <a:t>, wrestler, and </a:t>
            </a:r>
            <a:r>
              <a:rPr lang="en-US" b="1" u="sng" dirty="0" smtClean="0">
                <a:solidFill>
                  <a:srgbClr val="69FFFF"/>
                </a:solidFill>
              </a:rPr>
              <a:t>swordsman</a:t>
            </a:r>
            <a:endParaRPr lang="en-US" sz="1800" b="1" u="sng" dirty="0" smtClean="0">
              <a:solidFill>
                <a:srgbClr val="69FFFF"/>
              </a:solidFill>
            </a:endParaRPr>
          </a:p>
          <a:p>
            <a:pPr>
              <a:buNone/>
            </a:pPr>
            <a:r>
              <a:rPr lang="en-US" dirty="0" smtClean="0"/>
              <a:t> </a:t>
            </a:r>
            <a:endParaRPr lang="en-US" sz="2000" dirty="0" smtClean="0"/>
          </a:p>
          <a:p>
            <a:pPr marL="806450" lvl="1" indent="-457200">
              <a:buClr>
                <a:schemeClr val="tx1"/>
              </a:buClr>
              <a:buFont typeface="+mj-lt"/>
              <a:buAutoNum type="alphaLcPeriod" startAt="2"/>
            </a:pPr>
            <a:r>
              <a:rPr lang="en-US" sz="2100" dirty="0" smtClean="0"/>
              <a:t>Renaissance Woman: </a:t>
            </a:r>
            <a:r>
              <a:rPr lang="en-US" sz="2100" b="1" u="sng" dirty="0" smtClean="0">
                <a:solidFill>
                  <a:srgbClr val="69FFFF"/>
                </a:solidFill>
              </a:rPr>
              <a:t>Upper-class </a:t>
            </a:r>
            <a:r>
              <a:rPr lang="en-US" sz="2100" dirty="0" smtClean="0"/>
              <a:t>women should know the classics and be charming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Not expected to </a:t>
            </a:r>
            <a:r>
              <a:rPr lang="en-US" b="1" u="sng" dirty="0" smtClean="0">
                <a:solidFill>
                  <a:srgbClr val="69FFFF"/>
                </a:solidFill>
              </a:rPr>
              <a:t>seek fame</a:t>
            </a:r>
            <a:endParaRPr lang="en-US" sz="1800" b="1" u="sng" dirty="0" smtClean="0">
              <a:solidFill>
                <a:srgbClr val="69FFFF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Inspire art but not </a:t>
            </a:r>
            <a:r>
              <a:rPr lang="en-US" b="1" u="sng" dirty="0" smtClean="0">
                <a:solidFill>
                  <a:srgbClr val="69FFFF"/>
                </a:solidFill>
              </a:rPr>
              <a:t>create it</a:t>
            </a:r>
            <a:endParaRPr lang="en-US" sz="1800" b="1" u="sng" dirty="0" smtClean="0">
              <a:solidFill>
                <a:srgbClr val="69FFFF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Little influence in </a:t>
            </a:r>
            <a:r>
              <a:rPr lang="en-US" b="1" u="sng" dirty="0" smtClean="0">
                <a:solidFill>
                  <a:srgbClr val="69FFFF"/>
                </a:solidFill>
              </a:rPr>
              <a:t>politics</a:t>
            </a:r>
            <a:endParaRPr lang="en-US" sz="1800" b="1" u="sng" dirty="0">
              <a:solidFill>
                <a:srgbClr val="69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850" y="4393259"/>
            <a:ext cx="1483059" cy="2220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88750" y="0"/>
            <a:ext cx="8229600" cy="548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dirty="0">
                <a:solidFill>
                  <a:srgbClr val="F3F3F3"/>
                </a:solidFill>
              </a:rPr>
              <a:t>Minutes 11:30 - 17:30  and 27:00 - 32:00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>
            <a:hlinkClick r:id="rId3"/>
          </p:cNvPr>
          <p:cNvSpPr/>
          <p:nvPr/>
        </p:nvSpPr>
        <p:spPr>
          <a:xfrm>
            <a:off x="0" y="548099"/>
            <a:ext cx="8966049" cy="63891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5249141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56219" y="380099"/>
            <a:ext cx="7826375" cy="16271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The </a:t>
            </a:r>
            <a:r>
              <a:rPr lang="en-US" b="1" dirty="0" smtClean="0">
                <a:latin typeface="Times New Roman"/>
                <a:cs typeface="Times New Roman"/>
              </a:rPr>
              <a:t>Renaissance</a:t>
            </a:r>
            <a:br>
              <a:rPr lang="en-US" b="1" dirty="0" smtClean="0">
                <a:latin typeface="Times New Roman"/>
                <a:cs typeface="Times New Roman"/>
              </a:rPr>
            </a:br>
            <a:r>
              <a:rPr lang="en-US" sz="2778" b="1" dirty="0" smtClean="0">
                <a:latin typeface="Times New Roman"/>
                <a:cs typeface="Times New Roman"/>
              </a:rPr>
              <a:t>Outcome: The Renaissance in Italy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01" y="1412969"/>
            <a:ext cx="7121464" cy="5352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3923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 smtClean="0">
                <a:latin typeface="Times New Roman"/>
                <a:cs typeface="Times New Roman"/>
              </a:rPr>
              <a:t>The Middle Ages Ends</a:t>
            </a:r>
            <a:endParaRPr lang="en-US" sz="2000" b="1" dirty="0" smtClean="0">
              <a:latin typeface="Times New Roman"/>
              <a:cs typeface="Times New Roman"/>
            </a:endParaRPr>
          </a:p>
          <a:p>
            <a:pPr marL="692150" lvl="1" indent="-3429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Europe is starting to take shape with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England, France</a:t>
            </a:r>
            <a:r>
              <a:rPr lang="en-US" sz="2000" b="1" dirty="0" smtClean="0">
                <a:solidFill>
                  <a:srgbClr val="69FFFF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latin typeface="Times New Roman"/>
                <a:cs typeface="Times New Roman"/>
              </a:rPr>
              <a:t>and regions in </a:t>
            </a:r>
            <a:r>
              <a:rPr lang="en-US" sz="2000" b="1" u="sng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Italy</a:t>
            </a:r>
            <a:r>
              <a:rPr lang="en-US" sz="2000" dirty="0" smtClean="0">
                <a:latin typeface="Times New Roman"/>
                <a:cs typeface="Times New Roman"/>
              </a:rPr>
              <a:t> all        evolving</a:t>
            </a:r>
          </a:p>
          <a:p>
            <a:pPr marL="692150" lvl="1" indent="-3429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Revival of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culture</a:t>
            </a:r>
          </a:p>
          <a:p>
            <a:pPr marL="692150" lvl="1" indent="-3429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Return to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cities</a:t>
            </a:r>
          </a:p>
          <a:p>
            <a:pPr marL="692150" lvl="1" indent="-3429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Church</a:t>
            </a:r>
            <a:r>
              <a:rPr lang="en-US" sz="2000" dirty="0" smtClean="0">
                <a:latin typeface="Times New Roman"/>
                <a:cs typeface="Times New Roman"/>
              </a:rPr>
              <a:t> was still powerful</a:t>
            </a:r>
          </a:p>
          <a:p>
            <a:pPr marL="692150" lvl="1" indent="-342900">
              <a:buClr>
                <a:schemeClr val="tx1"/>
              </a:buClr>
              <a:buFont typeface="+mj-lt"/>
              <a:buAutoNum type="alphaLcPeriod"/>
            </a:pP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Writers</a:t>
            </a:r>
            <a:r>
              <a:rPr lang="en-US" sz="2000" dirty="0" smtClean="0">
                <a:latin typeface="Times New Roman"/>
                <a:cs typeface="Times New Roman"/>
              </a:rPr>
              <a:t> and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artists</a:t>
            </a:r>
            <a:r>
              <a:rPr lang="en-US" sz="2000" dirty="0" smtClean="0">
                <a:latin typeface="Times New Roman"/>
                <a:cs typeface="Times New Roman"/>
              </a:rPr>
              <a:t> began to express new ideas and styles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50" y="4718786"/>
            <a:ext cx="4711700" cy="1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363456" cy="463923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2"/>
            </a:pPr>
            <a:r>
              <a:rPr lang="en-US" b="1" dirty="0" smtClean="0">
                <a:latin typeface="Times New Roman"/>
                <a:cs typeface="Times New Roman"/>
              </a:rPr>
              <a:t>What is the Renaissance?</a:t>
            </a:r>
            <a:endParaRPr lang="en-US" sz="2000" b="1" dirty="0" smtClean="0">
              <a:latin typeface="Times New Roman"/>
              <a:cs typeface="Times New Roman"/>
            </a:endParaRP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Renaissance: Rebirth in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art, writing, architecture, learning, and culture.</a:t>
            </a: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The educated hoped to bring back to life the culture of classical </a:t>
            </a:r>
            <a:r>
              <a:rPr lang="en-US" sz="18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Greece</a:t>
            </a:r>
            <a:r>
              <a:rPr lang="en-US" sz="1800" dirty="0" smtClean="0">
                <a:latin typeface="Times New Roman"/>
                <a:cs typeface="Times New Roman"/>
              </a:rPr>
              <a:t> and </a:t>
            </a:r>
            <a:r>
              <a:rPr lang="en-US" sz="18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Rome</a:t>
            </a: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In doing so, they created something entirely new: innovative styles of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art</a:t>
            </a:r>
            <a:r>
              <a:rPr lang="en-US" sz="2000" dirty="0" smtClean="0">
                <a:latin typeface="Times New Roman"/>
                <a:cs typeface="Times New Roman"/>
              </a:rPr>
              <a:t> and       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literature</a:t>
            </a: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The Renaissance eventually spread from northern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Italy</a:t>
            </a:r>
            <a:r>
              <a:rPr lang="en-US" sz="2000" dirty="0" smtClean="0">
                <a:latin typeface="Times New Roman"/>
                <a:cs typeface="Times New Roman"/>
              </a:rPr>
              <a:t> to the rest of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Europe</a:t>
            </a: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Occurred roughly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1300</a:t>
            </a:r>
            <a:r>
              <a:rPr lang="en-US" sz="2000" dirty="0" smtClean="0">
                <a:latin typeface="Times New Roman"/>
                <a:cs typeface="Times New Roman"/>
              </a:rPr>
              <a:t>-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1600</a:t>
            </a:r>
            <a:endParaRPr lang="en-US" sz="2000" b="1" u="sng" dirty="0">
              <a:solidFill>
                <a:srgbClr val="69FF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341" y="4301010"/>
            <a:ext cx="5198314" cy="2346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3923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3"/>
            </a:pPr>
            <a:r>
              <a:rPr lang="en-US" b="1" dirty="0" smtClean="0"/>
              <a:t>Why Italy?</a:t>
            </a:r>
            <a:endParaRPr lang="en-US" sz="2000" b="1" dirty="0" smtClean="0"/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000" b="1" dirty="0" smtClean="0"/>
              <a:t>Italy had 3 distinct advantages</a:t>
            </a:r>
          </a:p>
          <a:p>
            <a:pPr marL="1200150" lvl="2" indent="-514350">
              <a:buClr>
                <a:schemeClr val="tx1"/>
              </a:buClr>
              <a:buFont typeface="+mj-lt"/>
              <a:buAutoNum type="romanLcPeriod"/>
            </a:pPr>
            <a:r>
              <a:rPr lang="en-US" b="1" u="sng" dirty="0" smtClean="0">
                <a:solidFill>
                  <a:srgbClr val="69FFFF"/>
                </a:solidFill>
              </a:rPr>
              <a:t>City-States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000" dirty="0" smtClean="0"/>
              <a:t>Overseas </a:t>
            </a:r>
            <a:r>
              <a:rPr lang="en-US" sz="2000" b="1" u="sng" dirty="0" smtClean="0">
                <a:solidFill>
                  <a:srgbClr val="69FFFF"/>
                </a:solidFill>
              </a:rPr>
              <a:t>trade</a:t>
            </a:r>
            <a:r>
              <a:rPr lang="en-US" sz="2000" dirty="0" smtClean="0"/>
              <a:t>, spurred by the Crusades had led to growth of large                      </a:t>
            </a:r>
            <a:r>
              <a:rPr lang="en-US" sz="2000" b="1" u="sng" dirty="0" smtClean="0">
                <a:solidFill>
                  <a:srgbClr val="69FFFF"/>
                </a:solidFill>
              </a:rPr>
              <a:t>city-states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000" dirty="0" smtClean="0"/>
              <a:t>Thus, northern Italy was </a:t>
            </a:r>
            <a:r>
              <a:rPr lang="en-US" sz="2000" b="1" u="sng" dirty="0" smtClean="0">
                <a:solidFill>
                  <a:srgbClr val="69FFFF"/>
                </a:solidFill>
              </a:rPr>
              <a:t>urban</a:t>
            </a:r>
            <a:r>
              <a:rPr lang="en-US" sz="2000" dirty="0" smtClean="0"/>
              <a:t> while the rest of Europe was still </a:t>
            </a:r>
            <a:r>
              <a:rPr lang="en-US" sz="2000" b="1" u="sng" dirty="0" smtClean="0">
                <a:solidFill>
                  <a:srgbClr val="69FFFF"/>
                </a:solidFill>
              </a:rPr>
              <a:t>rura</a:t>
            </a:r>
            <a:r>
              <a:rPr lang="en-US" sz="2000" dirty="0" smtClean="0"/>
              <a:t>l</a:t>
            </a:r>
          </a:p>
          <a:p>
            <a:pPr marL="1425575" lvl="3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u="sng" dirty="0" smtClean="0">
                <a:solidFill>
                  <a:srgbClr val="69FFFF"/>
                </a:solidFill>
              </a:rPr>
              <a:t>C</a:t>
            </a:r>
            <a:r>
              <a:rPr lang="en-US" sz="2000" b="1" u="sng" dirty="0" smtClean="0">
                <a:solidFill>
                  <a:srgbClr val="69FFFF"/>
                </a:solidFill>
              </a:rPr>
              <a:t>ities</a:t>
            </a:r>
            <a:r>
              <a:rPr lang="en-US" sz="2000" dirty="0" smtClean="0"/>
              <a:t> were the place where people exchanged ideas and the site               of an </a:t>
            </a:r>
            <a:r>
              <a:rPr lang="en-US" sz="2000" b="1" u="sng" dirty="0" smtClean="0">
                <a:solidFill>
                  <a:srgbClr val="69FFFF"/>
                </a:solidFill>
              </a:rPr>
              <a:t>intellectual</a:t>
            </a:r>
            <a:r>
              <a:rPr lang="en-US" sz="2000" dirty="0" smtClean="0"/>
              <a:t> revolution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000" dirty="0" smtClean="0"/>
              <a:t>Survivors of plague could demand </a:t>
            </a:r>
            <a:r>
              <a:rPr lang="en-US" sz="2000" b="1" u="sng" dirty="0" smtClean="0">
                <a:solidFill>
                  <a:srgbClr val="69FFFF"/>
                </a:solidFill>
              </a:rPr>
              <a:t>higher wages</a:t>
            </a:r>
          </a:p>
          <a:p>
            <a:pPr marL="1425575" lvl="3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u="sng" dirty="0" smtClean="0">
                <a:solidFill>
                  <a:srgbClr val="69FFFF"/>
                </a:solidFill>
              </a:rPr>
              <a:t>M</a:t>
            </a:r>
            <a:r>
              <a:rPr lang="en-US" sz="2000" b="1" u="sng" dirty="0" smtClean="0">
                <a:solidFill>
                  <a:srgbClr val="69FFFF"/>
                </a:solidFill>
              </a:rPr>
              <a:t>erchants</a:t>
            </a:r>
            <a:r>
              <a:rPr lang="en-US" sz="2000" dirty="0" smtClean="0"/>
              <a:t> had few opportunities to expand business so they pursued                    </a:t>
            </a:r>
            <a:r>
              <a:rPr lang="en-US" sz="2000" b="1" u="sng" dirty="0" smtClean="0">
                <a:solidFill>
                  <a:srgbClr val="69FFFF"/>
                </a:solidFill>
              </a:rPr>
              <a:t>art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1238" y="1483312"/>
            <a:ext cx="2502984" cy="566738"/>
          </a:xfrm>
        </p:spPr>
        <p:txBody>
          <a:bodyPr>
            <a:noAutofit/>
          </a:bodyPr>
          <a:lstStyle/>
          <a:p>
            <a:r>
              <a:rPr lang="en-US" sz="3800" dirty="0" smtClean="0"/>
              <a:t>City States</a:t>
            </a:r>
            <a:endParaRPr lang="en-US" sz="38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274804" y="2240280"/>
            <a:ext cx="3219971" cy="210312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Florence was the epicenter of the Italian Renaissance. 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10" y="457200"/>
            <a:ext cx="4776073" cy="583852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0800000">
            <a:off x="2271226" y="2240280"/>
            <a:ext cx="3430013" cy="2720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2570" y="1600200"/>
            <a:ext cx="9766570" cy="4639235"/>
          </a:xfrm>
        </p:spPr>
        <p:txBody>
          <a:bodyPr/>
          <a:lstStyle/>
          <a:p>
            <a:pPr marL="1200150" lvl="2" indent="-514350">
              <a:buClr>
                <a:schemeClr val="tx1"/>
              </a:buClr>
              <a:buFont typeface="+mj-lt"/>
              <a:buAutoNum type="romanLcPeriod" startAt="2"/>
            </a:pPr>
            <a:r>
              <a:rPr lang="en-US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Merchants and the Medici</a:t>
            </a:r>
          </a:p>
          <a:p>
            <a:pPr marL="1425575" lvl="3" indent="-457200">
              <a:buClrTx/>
              <a:buFont typeface="+mj-lt"/>
              <a:buAutoNum type="arabicPeriod"/>
            </a:pPr>
            <a:r>
              <a:rPr lang="en-US" sz="2000" dirty="0" smtClean="0">
                <a:latin typeface="Times New Roman"/>
                <a:cs typeface="Times New Roman"/>
              </a:rPr>
              <a:t>A wealthy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merchant</a:t>
            </a:r>
            <a:r>
              <a:rPr lang="en-US" sz="2000" dirty="0" smtClean="0">
                <a:latin typeface="Times New Roman"/>
                <a:cs typeface="Times New Roman"/>
              </a:rPr>
              <a:t> developed in each Italian city-state</a:t>
            </a:r>
          </a:p>
          <a:p>
            <a:pPr marL="1425575" lvl="3" indent="-457200">
              <a:buClrTx/>
              <a:buFont typeface="+mj-lt"/>
              <a:buAutoNum type="arabicPeriod"/>
            </a:pPr>
            <a:r>
              <a:rPr lang="en-US" sz="2000" dirty="0" smtClean="0">
                <a:latin typeface="Times New Roman"/>
                <a:cs typeface="Times New Roman"/>
              </a:rPr>
              <a:t>Merchants dominated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politics</a:t>
            </a:r>
          </a:p>
          <a:p>
            <a:pPr marL="1425575" lvl="3" indent="-457200">
              <a:buClrTx/>
              <a:buFont typeface="+mj-lt"/>
              <a:buAutoNum type="arabicPeriod"/>
            </a:pPr>
            <a:r>
              <a:rPr lang="en-US" sz="2000" dirty="0" smtClean="0">
                <a:latin typeface="Times New Roman"/>
                <a:cs typeface="Times New Roman"/>
              </a:rPr>
              <a:t>Merchants did not inherit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social</a:t>
            </a:r>
            <a:r>
              <a:rPr lang="en-US" sz="2000" dirty="0" smtClean="0">
                <a:latin typeface="Times New Roman"/>
                <a:cs typeface="Times New Roman"/>
              </a:rPr>
              <a:t> rank- used their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wits</a:t>
            </a:r>
            <a:r>
              <a:rPr lang="en-US" sz="2000" dirty="0" smtClean="0">
                <a:latin typeface="Times New Roman"/>
                <a:cs typeface="Times New Roman"/>
              </a:rPr>
              <a:t> to survive</a:t>
            </a:r>
          </a:p>
          <a:p>
            <a:pPr marL="1425575" lvl="3" indent="-457200">
              <a:buClrTx/>
              <a:buFont typeface="+mj-lt"/>
              <a:buAutoNum type="arabicPeriod"/>
            </a:pPr>
            <a:r>
              <a:rPr lang="en-US" sz="2000" dirty="0" smtClean="0">
                <a:latin typeface="Times New Roman"/>
                <a:cs typeface="Times New Roman"/>
              </a:rPr>
              <a:t>This lead to the rise of importance of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individual merit</a:t>
            </a:r>
          </a:p>
          <a:p>
            <a:pPr marL="1425575" lvl="3" indent="-457200">
              <a:buClrTx/>
              <a:buFont typeface="+mj-lt"/>
              <a:buAutoNum type="arabicPeriod"/>
            </a:pP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Medici</a:t>
            </a:r>
            <a:r>
              <a:rPr lang="en-US" sz="2000" dirty="0" smtClean="0">
                <a:latin typeface="Times New Roman"/>
                <a:cs typeface="Times New Roman"/>
              </a:rPr>
              <a:t> banking family came to dominate Florence</a:t>
            </a:r>
          </a:p>
          <a:p>
            <a:pPr marL="1720850" lvl="4" indent="-457200"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Had branch offices all throughout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Italy</a:t>
            </a:r>
            <a:r>
              <a:rPr lang="en-US" sz="2000" dirty="0" smtClean="0">
                <a:latin typeface="Times New Roman"/>
                <a:cs typeface="Times New Roman"/>
              </a:rPr>
              <a:t> and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Europe</a:t>
            </a:r>
          </a:p>
          <a:p>
            <a:pPr marL="1720850" lvl="4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000" u="sng" dirty="0" err="1" smtClean="0">
                <a:solidFill>
                  <a:srgbClr val="69FFFF"/>
                </a:solidFill>
                <a:latin typeface="Times New Roman"/>
                <a:cs typeface="Times New Roman"/>
              </a:rPr>
              <a:t>C</a:t>
            </a:r>
            <a:r>
              <a:rPr lang="en-US" sz="2000" b="1" u="sng" dirty="0" err="1" smtClean="0">
                <a:solidFill>
                  <a:srgbClr val="69FFFF"/>
                </a:solidFill>
                <a:latin typeface="Times New Roman"/>
                <a:cs typeface="Times New Roman"/>
              </a:rPr>
              <a:t>osimo</a:t>
            </a:r>
            <a:r>
              <a:rPr lang="en-US" sz="2000" dirty="0" smtClean="0">
                <a:latin typeface="Times New Roman"/>
                <a:cs typeface="Times New Roman"/>
              </a:rPr>
              <a:t> de Medici was the wealthiest European of his time</a:t>
            </a:r>
          </a:p>
          <a:p>
            <a:pPr marL="1720850" lvl="4" indent="-457200"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Grandson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Lorenzo</a:t>
            </a:r>
            <a:r>
              <a:rPr lang="en-US" sz="2000" dirty="0" smtClean="0">
                <a:latin typeface="Times New Roman"/>
                <a:cs typeface="Times New Roman"/>
              </a:rPr>
              <a:t> de Medici became great patron of the arts</a:t>
            </a:r>
          </a:p>
          <a:p>
            <a:pPr marL="1720850" lvl="4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000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P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atron</a:t>
            </a:r>
            <a:r>
              <a:rPr lang="en-US" sz="2000" dirty="0" smtClean="0">
                <a:latin typeface="Times New Roman"/>
                <a:cs typeface="Times New Roman"/>
              </a:rPr>
              <a:t>: someone who financially supports an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artist or the arts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74" y="381001"/>
            <a:ext cx="2915782" cy="452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13" y="381000"/>
            <a:ext cx="3458363" cy="452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273" y="5210133"/>
            <a:ext cx="74533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err="1" smtClean="0">
                <a:latin typeface="Times New Roman"/>
                <a:cs typeface="Times New Roman"/>
              </a:rPr>
              <a:t>Cosimo</a:t>
            </a:r>
            <a:r>
              <a:rPr lang="en-US" sz="3300" dirty="0" smtClean="0">
                <a:latin typeface="Times New Roman"/>
                <a:cs typeface="Times New Roman"/>
              </a:rPr>
              <a:t> de Medici &amp; Lorenzo de Medici</a:t>
            </a:r>
            <a:endParaRPr lang="en-US" sz="3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2570" y="1600200"/>
            <a:ext cx="9766570" cy="4639235"/>
          </a:xfrm>
        </p:spPr>
        <p:txBody>
          <a:bodyPr/>
          <a:lstStyle/>
          <a:p>
            <a:pPr marL="1200150" lvl="2" indent="-514350">
              <a:buFont typeface="+mj-lt"/>
              <a:buAutoNum type="romanLcPeriod" startAt="3"/>
            </a:pPr>
            <a:r>
              <a:rPr lang="en-US" sz="2700" b="1" dirty="0" smtClean="0"/>
              <a:t>Classical heritage of Greece and Rome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400" dirty="0" smtClean="0"/>
              <a:t>Renaissance artists </a:t>
            </a:r>
            <a:r>
              <a:rPr lang="en-US" sz="2400" b="1" u="sng" dirty="0" smtClean="0">
                <a:solidFill>
                  <a:srgbClr val="69FFFF"/>
                </a:solidFill>
              </a:rPr>
              <a:t>looked down </a:t>
            </a:r>
            <a:r>
              <a:rPr lang="en-US" sz="2400" dirty="0" smtClean="0"/>
              <a:t>on the art and literature of      the Middle Ages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200" dirty="0" smtClean="0"/>
              <a:t>Instead they wanted to </a:t>
            </a:r>
            <a:r>
              <a:rPr lang="en-US" sz="2200" b="1" u="sng" dirty="0" smtClean="0">
                <a:solidFill>
                  <a:srgbClr val="69FFFF"/>
                </a:solidFill>
              </a:rPr>
              <a:t>revive</a:t>
            </a:r>
            <a:r>
              <a:rPr lang="en-US" sz="2200" dirty="0" smtClean="0"/>
              <a:t> the </a:t>
            </a:r>
            <a:r>
              <a:rPr lang="en-US" sz="2200" b="1" u="sng" dirty="0" smtClean="0">
                <a:solidFill>
                  <a:srgbClr val="69FFFF"/>
                </a:solidFill>
              </a:rPr>
              <a:t>learning</a:t>
            </a:r>
            <a:r>
              <a:rPr lang="en-US" sz="2200" dirty="0" smtClean="0"/>
              <a:t> of the Greeks and Romans</a:t>
            </a:r>
          </a:p>
          <a:p>
            <a:pPr marL="1425575" lvl="3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u="sng" dirty="0" smtClean="0">
                <a:solidFill>
                  <a:srgbClr val="69FFFF"/>
                </a:solidFill>
              </a:rPr>
              <a:t>R</a:t>
            </a:r>
            <a:r>
              <a:rPr lang="en-US" sz="2400" b="1" u="sng" dirty="0" smtClean="0">
                <a:solidFill>
                  <a:srgbClr val="69FFFF"/>
                </a:solidFill>
              </a:rPr>
              <a:t>uins</a:t>
            </a:r>
            <a:r>
              <a:rPr lang="en-US" sz="2400" dirty="0" smtClean="0"/>
              <a:t> of Rome were nearby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400" dirty="0" smtClean="0"/>
              <a:t>Many Greek </a:t>
            </a:r>
            <a:r>
              <a:rPr lang="en-US" sz="2400" b="1" u="sng" dirty="0" smtClean="0">
                <a:solidFill>
                  <a:srgbClr val="69FFFF"/>
                </a:solidFill>
              </a:rPr>
              <a:t>manuscripts</a:t>
            </a:r>
            <a:r>
              <a:rPr lang="en-US" sz="2400" dirty="0" smtClean="0"/>
              <a:t> made their way to Rome via Christian                                     </a:t>
            </a:r>
            <a:r>
              <a:rPr lang="en-US" sz="2400" b="1" u="sng" dirty="0" smtClean="0">
                <a:solidFill>
                  <a:srgbClr val="69FFFF"/>
                </a:solidFill>
              </a:rPr>
              <a:t>scholars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108</TotalTime>
  <Words>492</Words>
  <Application>Microsoft Office PowerPoint</Application>
  <PresentationFormat>On-screen Show (4:3)</PresentationFormat>
  <Paragraphs>75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Berlin Sans FB Demi</vt:lpstr>
      <vt:lpstr>Calibri</vt:lpstr>
      <vt:lpstr>Corbel</vt:lpstr>
      <vt:lpstr>Times New Roman</vt:lpstr>
      <vt:lpstr>Wingdings 2</vt:lpstr>
      <vt:lpstr>Exhibit</vt:lpstr>
      <vt:lpstr>The Renaissance Wednesday Oct. 5</vt:lpstr>
      <vt:lpstr>The Renaissance Outcome: The Renaissance in Italy </vt:lpstr>
      <vt:lpstr>The Renaissance</vt:lpstr>
      <vt:lpstr>The Renaissance</vt:lpstr>
      <vt:lpstr>The Renaissance </vt:lpstr>
      <vt:lpstr>City States</vt:lpstr>
      <vt:lpstr>The Renaissance </vt:lpstr>
      <vt:lpstr>PowerPoint Presentation</vt:lpstr>
      <vt:lpstr>The Renaissance </vt:lpstr>
      <vt:lpstr>The Renaissance</vt:lpstr>
      <vt:lpstr>The Renaissance</vt:lpstr>
      <vt:lpstr>Minutes 11:30 - 17:30  and 27:00 - 32:00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Renaissance</dc:title>
  <dc:creator>Karl Sagan</dc:creator>
  <cp:lastModifiedBy>rnicholson</cp:lastModifiedBy>
  <cp:revision>15</cp:revision>
  <dcterms:created xsi:type="dcterms:W3CDTF">2011-02-27T21:23:59Z</dcterms:created>
  <dcterms:modified xsi:type="dcterms:W3CDTF">2016-10-05T11:10:25Z</dcterms:modified>
</cp:coreProperties>
</file>