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274" r:id="rId3"/>
    <p:sldId id="275" r:id="rId4"/>
    <p:sldId id="295" r:id="rId5"/>
    <p:sldId id="257" r:id="rId6"/>
    <p:sldId id="268" r:id="rId7"/>
    <p:sldId id="267" r:id="rId8"/>
    <p:sldId id="266" r:id="rId9"/>
    <p:sldId id="265" r:id="rId10"/>
    <p:sldId id="264" r:id="rId11"/>
    <p:sldId id="263" r:id="rId12"/>
    <p:sldId id="287" r:id="rId13"/>
    <p:sldId id="269" r:id="rId14"/>
    <p:sldId id="284" r:id="rId15"/>
    <p:sldId id="262" r:id="rId16"/>
    <p:sldId id="271" r:id="rId17"/>
    <p:sldId id="261" r:id="rId18"/>
    <p:sldId id="270" r:id="rId19"/>
    <p:sldId id="278" r:id="rId20"/>
    <p:sldId id="260" r:id="rId21"/>
    <p:sldId id="286" r:id="rId22"/>
    <p:sldId id="273" r:id="rId23"/>
    <p:sldId id="259" r:id="rId24"/>
    <p:sldId id="289" r:id="rId25"/>
    <p:sldId id="291" r:id="rId26"/>
    <p:sldId id="293" r:id="rId27"/>
    <p:sldId id="29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F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0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B24A6-683B-48C6-97C8-60BA8B6D3FA3}" type="datetimeFigureOut">
              <a:rPr lang="en-US" smtClean="0"/>
              <a:t>9/1/2016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BDB6B-AEF5-4F3C-B434-682C27807590}" type="slidenum">
              <a:rPr lang="en-US" smtClean="0"/>
              <a:t>‹#›</a:t>
            </a:fld>
            <a:endParaRPr lang="en-US"/>
          </a:p>
        </p:txBody>
      </p:sp>
    </p:spTree>
    <p:extLst>
      <p:ext uri="{BB962C8B-B14F-4D97-AF65-F5344CB8AC3E}">
        <p14:creationId xmlns:p14="http://schemas.microsoft.com/office/powerpoint/2010/main" val="38632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5356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8495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26417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5709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81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646115" y="1447800"/>
            <a:ext cx="7851775" cy="3200400"/>
          </a:xfrm>
          <a:prstGeom prst="rect">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a:p>
        </p:txBody>
      </p:sp>
      <p:sp>
        <p:nvSpPr>
          <p:cNvPr id="2" name="Title 1"/>
          <p:cNvSpPr>
            <a:spLocks noGrp="1"/>
          </p:cNvSpPr>
          <p:nvPr>
            <p:ph type="ctrTitle"/>
          </p:nvPr>
        </p:nvSpPr>
        <p:spPr>
          <a:xfrm>
            <a:off x="658815" y="1537448"/>
            <a:ext cx="7826281" cy="1627093"/>
          </a:xfrm>
        </p:spPr>
        <p:txBody>
          <a:bodyPr vert="horz" lIns="91440" tIns="45720" rIns="91440" bIns="45720" rtlCol="0" anchor="b" anchorCtr="0">
            <a:noAutofit/>
          </a:bodyPr>
          <a:lstStyle>
            <a:lvl1pPr algn="ctr" defTabSz="914400" rtl="0" eaLnBrk="1" latinLnBrk="0" hangingPunct="1">
              <a:spcBef>
                <a:spcPct val="0"/>
              </a:spcBef>
              <a:buNone/>
              <a:defRPr sz="5400" kern="1200">
                <a:gradFill>
                  <a:gsLst>
                    <a:gs pos="0">
                      <a:schemeClr val="tx1">
                        <a:lumMod val="85000"/>
                      </a:schemeClr>
                    </a:gs>
                    <a:gs pos="100000">
                      <a:schemeClr val="tx1"/>
                    </a:gs>
                  </a:gsLst>
                  <a:lin ang="16200000" scaled="1"/>
                </a:gra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658815" y="3218329"/>
            <a:ext cx="7826281" cy="860611"/>
          </a:xfrm>
        </p:spPr>
        <p:txBody>
          <a:bodyPr vert="horz" lIns="91440" tIns="45720" rIns="91440" bIns="45720" rtlCol="0">
            <a:normAutofit/>
          </a:bodyPr>
          <a:lstStyle>
            <a:lvl1pPr marL="0" indent="0" algn="ctr" defTabSz="914400" rtl="0" eaLnBrk="1" latinLnBrk="0" hangingPunct="1">
              <a:lnSpc>
                <a:spcPct val="100000"/>
              </a:lnSpc>
              <a:spcBef>
                <a:spcPts val="300"/>
              </a:spcBef>
              <a:buFont typeface="Wingdings 2" pitchFamily="18" charset="2"/>
              <a:buNone/>
              <a:defRPr sz="1800" kern="1200">
                <a:gradFill>
                  <a:gsLst>
                    <a:gs pos="0">
                      <a:schemeClr val="tx1">
                        <a:lumMod val="85000"/>
                      </a:schemeClr>
                    </a:gs>
                    <a:gs pos="100000">
                      <a:schemeClr val="tx1"/>
                    </a:gs>
                  </a:gsLst>
                  <a:lin ang="16200000" scaled="1"/>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539ECE5-A825-534C-A185-210021141EBC}" type="datetimeFigureOut">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36A74-3AF6-2748-B64A-33A3498624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2856" y="1600200"/>
            <a:ext cx="3931920" cy="566739"/>
          </a:xfrm>
        </p:spPr>
        <p:txBody>
          <a:bodyPr vert="horz" lIns="91440" tIns="45720" rIns="91440" bIns="45720" rtlCol="0" anchor="b" anchorCtr="0">
            <a:norm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21792" y="457200"/>
            <a:ext cx="3474720" cy="510235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62856" y="2240280"/>
            <a:ext cx="3931920" cy="2103120"/>
          </a:xfrm>
        </p:spPr>
        <p:txBody>
          <a:bodyPr vert="horz" lIns="91440" tIns="45720" rIns="91440" bIns="45720" rtlCol="0">
            <a:normAutofit/>
          </a:bodyPr>
          <a:lstStyle>
            <a:lvl1pPr marL="0" indent="0">
              <a:buNone/>
              <a:defRPr sz="1400" b="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4539ECE5-A825-534C-A185-210021141EBC}" type="datetimeFigureOut">
              <a:rPr lang="en-US" smtClean="0"/>
              <a:pPr/>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36A74-3AF6-2748-B64A-33A3498624BF}" type="slidenum">
              <a:rPr lang="en-US" smtClean="0"/>
              <a:pPr/>
              <a:t>‹#›</a:t>
            </a:fld>
            <a:endParaRPr lang="en-US"/>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2577" y="458789"/>
            <a:ext cx="8577263"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4539ECE5-A825-534C-A185-210021141EBC}" type="datetimeFigureOut">
              <a:rPr lang="en-US" smtClean="0"/>
              <a:pPr/>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36A74-3AF6-2748-B64A-33A3498624BF}" type="slidenum">
              <a:rPr lang="en-US" smtClean="0"/>
              <a:pPr/>
              <a:t>‹#›</a:t>
            </a:fld>
            <a:endParaRPr lang="en-US"/>
          </a:p>
        </p:txBody>
      </p:sp>
      <p:sp>
        <p:nvSpPr>
          <p:cNvPr id="8" name="Text Placeholder 3"/>
          <p:cNvSpPr>
            <a:spLocks noGrp="1"/>
          </p:cNvSpPr>
          <p:nvPr>
            <p:ph type="body" sz="half" idx="13"/>
          </p:nvPr>
        </p:nvSpPr>
        <p:spPr>
          <a:xfrm>
            <a:off x="4927918" y="4899025"/>
            <a:ext cx="3931920" cy="1352459"/>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11" name="Picture Placeholder 2"/>
          <p:cNvSpPr>
            <a:spLocks noGrp="1"/>
          </p:cNvSpPr>
          <p:nvPr>
            <p:ph type="pic" idx="14"/>
          </p:nvPr>
        </p:nvSpPr>
        <p:spPr>
          <a:xfrm>
            <a:off x="4745038" y="458789"/>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a:off x="282575" y="458789"/>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4539ECE5-A825-534C-A185-210021141EBC}" type="datetimeFigureOut">
              <a:rPr lang="en-US" smtClean="0"/>
              <a:pPr/>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36A74-3AF6-2748-B64A-33A3498624BF}" type="slidenum">
              <a:rPr lang="en-US" smtClean="0"/>
              <a:pPr/>
              <a:t>‹#›</a:t>
            </a:fld>
            <a:endParaRPr lang="en-US"/>
          </a:p>
        </p:txBody>
      </p:sp>
      <p:sp>
        <p:nvSpPr>
          <p:cNvPr id="8" name="Text Placeholder 3"/>
          <p:cNvSpPr>
            <a:spLocks noGrp="1"/>
          </p:cNvSpPr>
          <p:nvPr>
            <p:ph type="body" sz="half" idx="13"/>
          </p:nvPr>
        </p:nvSpPr>
        <p:spPr>
          <a:xfrm>
            <a:off x="4927918" y="4899025"/>
            <a:ext cx="3931920" cy="1352459"/>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575" y="4920520"/>
            <a:ext cx="3931920" cy="566739"/>
          </a:xfrm>
        </p:spPr>
        <p:txBody>
          <a:bodyPr anchor="b">
            <a:normAutofit/>
          </a:bodyPr>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82575" y="5563458"/>
            <a:ext cx="3931920" cy="652463"/>
          </a:xfrm>
        </p:spPr>
        <p:txBody>
          <a:bodyPr/>
          <a:lstStyle>
            <a:lvl1pPr marL="0" indent="0" algn="l">
              <a:spcBef>
                <a:spcPts val="300"/>
              </a:spcBef>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9ECE5-A825-534C-A185-210021141EBC}" type="datetimeFigureOut">
              <a:rPr lang="en-US" smtClean="0"/>
              <a:pPr/>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36A74-3AF6-2748-B64A-33A3498624BF}" type="slidenum">
              <a:rPr lang="en-US" smtClean="0"/>
              <a:pPr/>
              <a:t>‹#›</a:t>
            </a:fld>
            <a:endParaRPr lang="en-US"/>
          </a:p>
        </p:txBody>
      </p:sp>
      <p:sp>
        <p:nvSpPr>
          <p:cNvPr id="8" name="Text Placeholder 3"/>
          <p:cNvSpPr>
            <a:spLocks noGrp="1"/>
          </p:cNvSpPr>
          <p:nvPr>
            <p:ph type="body" sz="half" idx="13"/>
          </p:nvPr>
        </p:nvSpPr>
        <p:spPr>
          <a:xfrm>
            <a:off x="4927918" y="4899025"/>
            <a:ext cx="3931920" cy="1352459"/>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Media Placeholder 11"/>
          <p:cNvSpPr>
            <a:spLocks noGrp="1"/>
          </p:cNvSpPr>
          <p:nvPr>
            <p:ph type="media" sz="quarter" idx="14"/>
          </p:nvPr>
        </p:nvSpPr>
        <p:spPr>
          <a:xfrm>
            <a:off x="282577" y="458788"/>
            <a:ext cx="8577263" cy="3849624"/>
          </a:xfrm>
          <a:noFill/>
          <a:ln w="44450">
            <a:solidFill>
              <a:schemeClr val="bg1"/>
            </a:solidFill>
            <a:miter lim="800000"/>
          </a:ln>
          <a:effectLst/>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stStyle>
          <a:p>
            <a:r>
              <a:rPr lang="en-US" smtClean="0"/>
              <a:t>Click icon to add media</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539ECE5-A825-534C-A185-210021141EBC}" type="datetimeFigureOut">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36A74-3AF6-2748-B64A-33A3498624BF}" type="slidenum">
              <a:rPr lang="en-US" smtClean="0"/>
              <a:pPr/>
              <a:t>‹#›</a:t>
            </a:fld>
            <a:endParaRPr lang="en-US"/>
          </a:p>
        </p:txBody>
      </p:sp>
      <p:sp>
        <p:nvSpPr>
          <p:cNvPr id="7" name="Freeform 6"/>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458789"/>
            <a:ext cx="1447800" cy="579278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41350" y="458789"/>
            <a:ext cx="6521450" cy="579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539ECE5-A825-534C-A185-210021141EBC}" type="datetimeFigureOut">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36A74-3AF6-2748-B64A-33A3498624BF}" type="slidenum">
              <a:rPr lang="en-US" smtClean="0"/>
              <a:pPr/>
              <a:t>‹#›</a:t>
            </a:fld>
            <a:endParaRPr lang="en-US"/>
          </a:p>
        </p:txBody>
      </p:sp>
      <p:sp>
        <p:nvSpPr>
          <p:cNvPr id="7" name="Freeform 6"/>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539ECE5-A825-534C-A185-210021141EBC}" type="datetimeFigureOut">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36A74-3AF6-2748-B64A-33A3498624BF}" type="slidenum">
              <a:rPr lang="en-US" smtClean="0"/>
              <a:pPr/>
              <a:t>‹#›</a:t>
            </a:fld>
            <a:endParaRPr lang="en-US"/>
          </a:p>
        </p:txBody>
      </p:sp>
      <p:sp>
        <p:nvSpPr>
          <p:cNvPr id="19" name="Freeform 18"/>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20" name="Freeform 1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371725" y="381000"/>
            <a:ext cx="4400550" cy="3048000"/>
          </a:xfrm>
          <a:noFill/>
          <a:ln w="44450">
            <a:solidFill>
              <a:schemeClr val="bg1"/>
            </a:solidFill>
            <a:miter lim="800000"/>
          </a:ln>
        </p:spPr>
        <p:style>
          <a:lnRef idx="1">
            <a:schemeClr val="dk1"/>
          </a:lnRef>
          <a:fillRef idx="3">
            <a:schemeClr val="dk1"/>
          </a:fillRef>
          <a:effectRef idx="2">
            <a:schemeClr val="dk1"/>
          </a:effectRef>
          <a:fontRef idx="none"/>
        </p:style>
        <p:txBody>
          <a:bodyPr>
            <a:normAutofit/>
          </a:bodyPr>
          <a:lstStyle>
            <a:lvl1pPr>
              <a:buNone/>
              <a:defRPr sz="2000"/>
            </a:lvl1pPr>
          </a:lstStyle>
          <a:p>
            <a:r>
              <a:rPr lang="en-US" smtClean="0"/>
              <a:t>Click icon to add picture</a:t>
            </a:r>
            <a:endParaRPr/>
          </a:p>
        </p:txBody>
      </p:sp>
      <p:sp>
        <p:nvSpPr>
          <p:cNvPr id="2" name="Title 1"/>
          <p:cNvSpPr>
            <a:spLocks noGrp="1"/>
          </p:cNvSpPr>
          <p:nvPr>
            <p:ph type="ctrTitle"/>
          </p:nvPr>
        </p:nvSpPr>
        <p:spPr>
          <a:xfrm>
            <a:off x="641350" y="4146365"/>
            <a:ext cx="7856538" cy="1470025"/>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41350" y="5620873"/>
            <a:ext cx="7856538" cy="614081"/>
          </a:xfrm>
        </p:spPr>
        <p:txBody>
          <a:bodyPr>
            <a:normAutofit/>
          </a:bodyPr>
          <a:lstStyle>
            <a:lvl1pPr marL="0" indent="0" algn="ct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539ECE5-A825-534C-A185-210021141EBC}" type="datetimeFigureOut">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36A74-3AF6-2748-B64A-33A3498624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17059"/>
            <a:ext cx="7772400" cy="1655064"/>
          </a:xfrm>
        </p:spPr>
        <p:txBody>
          <a:bodyPr vert="horz" lIns="91440" tIns="45720" rIns="91440" bIns="45720" rtlCol="0" anchor="b" anchorCtr="0">
            <a:noAutofit/>
          </a:bodyPr>
          <a:lstStyle>
            <a:lvl1pPr algn="ctr" defTabSz="914400" rtl="0" eaLnBrk="1" latinLnBrk="0" hangingPunct="1">
              <a:spcBef>
                <a:spcPct val="0"/>
              </a:spcBef>
              <a:buNone/>
              <a:defRPr sz="5400" b="0"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3662980"/>
            <a:ext cx="7772400" cy="1500187"/>
          </a:xfrm>
        </p:spPr>
        <p:txBody>
          <a:bodyPr vert="horz" lIns="91440" tIns="45720" rIns="91440" bIns="45720" rtlCol="0" anchor="t" anchorCtr="0">
            <a:normAutofit/>
          </a:bodyPr>
          <a:lstStyle>
            <a:lvl1pPr marL="0" indent="0" algn="ctr">
              <a:spcBef>
                <a:spcPts val="300"/>
              </a:spcBef>
              <a:buNone/>
              <a:defRPr sz="1800" kern="1200">
                <a:solidFill>
                  <a:schemeClr val="tx1">
                    <a:tint val="7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ctr" defTabSz="914400" rtl="0" eaLnBrk="1" latinLnBrk="0" hangingPunct="1">
              <a:lnSpc>
                <a:spcPts val="2000"/>
              </a:lnSpc>
              <a:spcBef>
                <a:spcPts val="2000"/>
              </a:spcBef>
              <a:buFont typeface="Wingdings 2" pitchFamily="18" charset="2"/>
              <a:buNone/>
            </a:pPr>
            <a:r>
              <a:rPr lang="en-US" smtClean="0"/>
              <a:t>Click to edit Master text styles</a:t>
            </a:r>
          </a:p>
        </p:txBody>
      </p:sp>
      <p:sp>
        <p:nvSpPr>
          <p:cNvPr id="4" name="Date Placeholder 3"/>
          <p:cNvSpPr>
            <a:spLocks noGrp="1"/>
          </p:cNvSpPr>
          <p:nvPr>
            <p:ph type="dt" sz="half" idx="10"/>
          </p:nvPr>
        </p:nvSpPr>
        <p:spPr/>
        <p:txBody>
          <a:bodyPr/>
          <a:lstStyle/>
          <a:p>
            <a:fld id="{4539ECE5-A825-534C-A185-210021141EBC}" type="datetimeFigureOut">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36A74-3AF6-2748-B64A-33A3498624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41350" y="1600202"/>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49501" y="1600202"/>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539ECE5-A825-534C-A185-210021141EBC}" type="datetimeFigureOut">
              <a:rPr lang="en-US" smtClean="0"/>
              <a:pPr/>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36A74-3AF6-2748-B64A-33A3498624BF}" type="slidenum">
              <a:rPr lang="en-US" smtClean="0"/>
              <a:pPr/>
              <a:t>‹#›</a:t>
            </a:fld>
            <a:endParaRPr lang="en-US"/>
          </a:p>
        </p:txBody>
      </p:sp>
      <p:sp>
        <p:nvSpPr>
          <p:cNvPr id="16" name="Freeform 1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7" name="Freeform 1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41350" y="1532965"/>
            <a:ext cx="3749040" cy="833719"/>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41350" y="2362201"/>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2601" y="1532965"/>
            <a:ext cx="3749040" cy="833719"/>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601" y="2362201"/>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539ECE5-A825-534C-A185-210021141EBC}" type="datetimeFigureOut">
              <a:rPr lang="en-US" smtClean="0"/>
              <a:pPr/>
              <a:t>9/1/2016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236A74-3AF6-2748-B64A-33A3498624BF}" type="slidenum">
              <a:rPr lang="en-US" smtClean="0"/>
              <a:pPr/>
              <a:t>‹#›</a:t>
            </a:fld>
            <a:endParaRPr lang="en-US"/>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539ECE5-A825-534C-A185-210021141EBC}" type="datetimeFigureOut">
              <a:rPr lang="en-US" smtClean="0"/>
              <a:pPr/>
              <a:t>9/1/2016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236A74-3AF6-2748-B64A-33A3498624BF}" type="slidenum">
              <a:rPr lang="en-US" smtClean="0"/>
              <a:pPr/>
              <a:t>‹#›</a:t>
            </a:fld>
            <a:endParaRPr lang="en-US"/>
          </a:p>
        </p:txBody>
      </p:sp>
      <p:sp>
        <p:nvSpPr>
          <p:cNvPr id="6" name="Freeform 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7" name="Freeform 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Freeform 11"/>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3" name="Freeform 12"/>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9ECE5-A825-534C-A185-210021141EBC}" type="datetimeFigureOut">
              <a:rPr lang="en-US" smtClean="0"/>
              <a:pPr/>
              <a:t>9/1/2016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236A74-3AF6-2748-B64A-33A3498624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4340" y="802909"/>
            <a:ext cx="3474720" cy="1162051"/>
          </a:xfrm>
        </p:spPr>
        <p:txBody>
          <a:bodyPr anchor="b">
            <a:normAutofit/>
          </a:bodyPr>
          <a:lstStyle>
            <a:lvl1pPr algn="ctr">
              <a:defRPr sz="2400" b="0"/>
            </a:lvl1pPr>
          </a:lstStyle>
          <a:p>
            <a:r>
              <a:rPr lang="en-US" smtClean="0"/>
              <a:t>Click to edit Master title style</a:t>
            </a:r>
            <a:endParaRPr/>
          </a:p>
        </p:txBody>
      </p:sp>
      <p:sp>
        <p:nvSpPr>
          <p:cNvPr id="3" name="Content Placeholder 2"/>
          <p:cNvSpPr>
            <a:spLocks noGrp="1"/>
          </p:cNvSpPr>
          <p:nvPr>
            <p:ph idx="1"/>
          </p:nvPr>
        </p:nvSpPr>
        <p:spPr>
          <a:xfrm>
            <a:off x="4562010" y="449706"/>
            <a:ext cx="3931920" cy="5781388"/>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24340" y="2057401"/>
            <a:ext cx="3474720" cy="3733801"/>
          </a:xfrm>
        </p:spPr>
        <p:txBody>
          <a:bodyPr>
            <a:normAutofit/>
          </a:bodyPr>
          <a:lstStyle>
            <a:lvl1pPr marL="0" indent="0" algn="ctr">
              <a:lnSpc>
                <a:spcPct val="110000"/>
              </a:lnSpc>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9ECE5-A825-534C-A185-210021141EBC}" type="datetimeFigureOut">
              <a:rPr lang="en-US" smtClean="0"/>
              <a:pPr/>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36A74-3AF6-2748-B64A-33A3498624BF}" type="slidenum">
              <a:rPr lang="en-US" smtClean="0"/>
              <a:pPr/>
              <a:t>‹#›</a:t>
            </a:fld>
            <a:endParaRPr lang="en-US"/>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1350" y="107577"/>
            <a:ext cx="7856538" cy="1310063"/>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618565" y="1600201"/>
            <a:ext cx="7878788" cy="4639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505200" y="6356351"/>
            <a:ext cx="2133600" cy="365125"/>
          </a:xfrm>
          <a:prstGeom prst="rect">
            <a:avLst/>
          </a:prstGeom>
        </p:spPr>
        <p:txBody>
          <a:bodyPr vert="horz" lIns="0" tIns="45720" rIns="0" bIns="45720" rtlCol="0" anchor="ctr"/>
          <a:lstStyle>
            <a:lvl1pPr algn="ctr">
              <a:defRPr sz="1100">
                <a:solidFill>
                  <a:schemeClr val="tx1">
                    <a:lumMod val="75000"/>
                  </a:schemeClr>
                </a:solidFill>
              </a:defRPr>
            </a:lvl1pPr>
          </a:lstStyle>
          <a:p>
            <a:fld id="{4539ECE5-A825-534C-A185-210021141EBC}" type="datetimeFigureOut">
              <a:rPr lang="en-US" smtClean="0"/>
              <a:pPr/>
              <a:t>9/1/2016</a:t>
            </a:fld>
            <a:endParaRPr lang="en-US"/>
          </a:p>
        </p:txBody>
      </p:sp>
      <p:sp>
        <p:nvSpPr>
          <p:cNvPr id="5" name="Footer Placeholder 4"/>
          <p:cNvSpPr>
            <a:spLocks noGrp="1"/>
          </p:cNvSpPr>
          <p:nvPr>
            <p:ph type="ftr" sz="quarter" idx="3"/>
          </p:nvPr>
        </p:nvSpPr>
        <p:spPr>
          <a:xfrm>
            <a:off x="280416" y="6356351"/>
            <a:ext cx="2895600" cy="365125"/>
          </a:xfrm>
          <a:prstGeom prst="rect">
            <a:avLst/>
          </a:prstGeom>
        </p:spPr>
        <p:txBody>
          <a:bodyPr vert="horz" lIns="0" tIns="45720" rIns="0" bIns="45720" rtlCol="0" anchor="ctr"/>
          <a:lstStyle>
            <a:lvl1pPr algn="l">
              <a:defRPr sz="11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8077200" y="6356351"/>
            <a:ext cx="762000" cy="365125"/>
          </a:xfrm>
          <a:prstGeom prst="rect">
            <a:avLst/>
          </a:prstGeom>
        </p:spPr>
        <p:txBody>
          <a:bodyPr vert="horz" lIns="0" tIns="45720" rIns="0" bIns="45720" rtlCol="0" anchor="ctr"/>
          <a:lstStyle>
            <a:lvl1pPr algn="r">
              <a:defRPr sz="1100">
                <a:solidFill>
                  <a:schemeClr val="tx1">
                    <a:lumMod val="75000"/>
                  </a:schemeClr>
                </a:solidFill>
              </a:defRPr>
            </a:lvl1pPr>
          </a:lstStyle>
          <a:p>
            <a:fld id="{3E236A74-3AF6-2748-B64A-33A3498624B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800" kern="1200">
          <a:solidFill>
            <a:schemeClr val="tx1"/>
          </a:solidFill>
          <a:latin typeface="+mj-lt"/>
          <a:ea typeface="+mj-ea"/>
          <a:cs typeface="+mj-cs"/>
        </a:defRPr>
      </a:lvl1pPr>
    </p:titleStyle>
    <p:bodyStyle>
      <a:lvl1pPr marL="349250" indent="-349250" algn="l" defTabSz="914400" rtl="0" eaLnBrk="1" latinLnBrk="0" hangingPunct="1">
        <a:spcBef>
          <a:spcPts val="2000"/>
        </a:spcBef>
        <a:buFont typeface="Wingdings 2" pitchFamily="18" charset="2"/>
        <a:buChar char=""/>
        <a:defRPr sz="2400" kern="1200">
          <a:solidFill>
            <a:schemeClr val="tx1"/>
          </a:solidFill>
          <a:latin typeface="+mn-lt"/>
          <a:ea typeface="+mn-ea"/>
          <a:cs typeface="+mn-cs"/>
        </a:defRPr>
      </a:lvl1pPr>
      <a:lvl2pPr marL="685800" indent="-336550" algn="l" defTabSz="914400" rtl="0" eaLnBrk="1" latinLnBrk="0" hangingPunct="1">
        <a:spcBef>
          <a:spcPts val="600"/>
        </a:spcBef>
        <a:buClr>
          <a:schemeClr val="tx1">
            <a:lumMod val="65000"/>
          </a:schemeClr>
        </a:buClr>
        <a:buFont typeface="Wingdings 2" pitchFamily="18" charset="2"/>
        <a:buChar char=""/>
        <a:defRPr sz="2200" kern="1200">
          <a:solidFill>
            <a:schemeClr val="tx1"/>
          </a:solidFill>
          <a:latin typeface="+mn-lt"/>
          <a:ea typeface="+mn-ea"/>
          <a:cs typeface="+mn-cs"/>
        </a:defRPr>
      </a:lvl2pPr>
      <a:lvl3pPr marL="968375" indent="-282575" algn="l" defTabSz="914400" rtl="0" eaLnBrk="1" latinLnBrk="0" hangingPunct="1">
        <a:spcBef>
          <a:spcPts val="600"/>
        </a:spcBef>
        <a:buFont typeface="Wingdings 2" pitchFamily="18" charset="2"/>
        <a:buChar char=""/>
        <a:defRPr sz="2000" kern="1200">
          <a:solidFill>
            <a:schemeClr val="tx1"/>
          </a:solidFill>
          <a:latin typeface="+mn-lt"/>
          <a:ea typeface="+mn-ea"/>
          <a:cs typeface="+mn-cs"/>
        </a:defRPr>
      </a:lvl3pPr>
      <a:lvl4pPr marL="1263650" indent="-295275" algn="l" defTabSz="914400" rtl="0" eaLnBrk="1" latinLnBrk="0" hangingPunct="1">
        <a:spcBef>
          <a:spcPts val="600"/>
        </a:spcBef>
        <a:buClr>
          <a:schemeClr val="tx1">
            <a:lumMod val="65000"/>
          </a:schemeClr>
        </a:buClr>
        <a:buFont typeface="Wingdings 2" pitchFamily="18" charset="2"/>
        <a:buChar char=""/>
        <a:defRPr sz="1800" kern="1200">
          <a:solidFill>
            <a:schemeClr val="tx1"/>
          </a:solidFill>
          <a:latin typeface="+mn-lt"/>
          <a:ea typeface="+mn-ea"/>
          <a:cs typeface="+mn-cs"/>
        </a:defRPr>
      </a:lvl4pPr>
      <a:lvl5pPr marL="1546225" indent="-282575" algn="l" defTabSz="914400" rtl="0" eaLnBrk="1" latinLnBrk="0" hangingPunct="1">
        <a:spcBef>
          <a:spcPts val="6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upload.wikimedia.org/wikipedia/commons/2/23/Fertile_Crescent_map.p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smtClean="0"/>
              <a:t>The Earliest Humans</a:t>
            </a:r>
            <a:endParaRPr lang="en-US" sz="4400" dirty="0"/>
          </a:p>
        </p:txBody>
      </p:sp>
      <p:sp>
        <p:nvSpPr>
          <p:cNvPr id="3" name="Subtitle 2"/>
          <p:cNvSpPr>
            <a:spLocks noGrp="1"/>
          </p:cNvSpPr>
          <p:nvPr>
            <p:ph type="subTitle" idx="1"/>
          </p:nvPr>
        </p:nvSpPr>
        <p:spPr/>
        <p:txBody>
          <a:bodyPr>
            <a:noAutofit/>
          </a:bodyPr>
          <a:lstStyle/>
          <a:p>
            <a:r>
              <a:rPr lang="en-US" sz="3500" dirty="0" smtClean="0">
                <a:solidFill>
                  <a:schemeClr val="accent2"/>
                </a:solidFill>
              </a:rPr>
              <a:t>Outcome: Rise of Civilization &amp; Mesopotamia</a:t>
            </a:r>
            <a:endParaRPr lang="en-US" sz="3500" dirty="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577"/>
            <a:ext cx="8537749" cy="1310063"/>
          </a:xfrm>
        </p:spPr>
        <p:txBody>
          <a:bodyPr>
            <a:normAutofit fontScale="90000"/>
          </a:bodyPr>
          <a:lstStyle/>
          <a:p>
            <a:r>
              <a:rPr lang="en-US" dirty="0" smtClean="0"/>
              <a:t>Rise of Civilization &amp; Mesopotamia</a:t>
            </a:r>
            <a:endParaRPr lang="en-US" dirty="0"/>
          </a:p>
        </p:txBody>
      </p:sp>
      <p:sp>
        <p:nvSpPr>
          <p:cNvPr id="3" name="Content Placeholder 2"/>
          <p:cNvSpPr>
            <a:spLocks noGrp="1"/>
          </p:cNvSpPr>
          <p:nvPr>
            <p:ph idx="1"/>
          </p:nvPr>
        </p:nvSpPr>
        <p:spPr>
          <a:xfrm>
            <a:off x="-503075" y="1600201"/>
            <a:ext cx="9647075" cy="4639235"/>
          </a:xfrm>
        </p:spPr>
        <p:txBody>
          <a:bodyPr/>
          <a:lstStyle/>
          <a:p>
            <a:pPr marL="1200150" lvl="2" indent="-514350">
              <a:buFont typeface="+mj-lt"/>
              <a:buAutoNum type="romanLcPeriod" startAt="4"/>
            </a:pPr>
            <a:r>
              <a:rPr lang="en-US" sz="2500" b="1" u="sng" dirty="0" smtClean="0">
                <a:solidFill>
                  <a:srgbClr val="32FFF6"/>
                </a:solidFill>
              </a:rPr>
              <a:t>Record Keeping</a:t>
            </a:r>
          </a:p>
          <a:p>
            <a:pPr marL="1311275" lvl="3" indent="-342900">
              <a:buFont typeface="+mj-lt"/>
              <a:buAutoNum type="arabicPeriod"/>
            </a:pPr>
            <a:r>
              <a:rPr lang="en-US" sz="2500" dirty="0" smtClean="0"/>
              <a:t>Ex. </a:t>
            </a:r>
            <a:r>
              <a:rPr lang="en-US" sz="2500" b="1" u="sng" dirty="0" smtClean="0">
                <a:solidFill>
                  <a:srgbClr val="32FFF6"/>
                </a:solidFill>
              </a:rPr>
              <a:t>Tax collecting</a:t>
            </a:r>
            <a:r>
              <a:rPr lang="en-US" sz="2500" dirty="0" smtClean="0"/>
              <a:t>, passage of laws, storage of </a:t>
            </a:r>
            <a:r>
              <a:rPr lang="en-US" sz="2500" b="1" u="sng" dirty="0" smtClean="0">
                <a:solidFill>
                  <a:srgbClr val="32FFF6"/>
                </a:solidFill>
              </a:rPr>
              <a:t>grain</a:t>
            </a:r>
          </a:p>
          <a:p>
            <a:pPr marL="1311275" lvl="3" indent="-342900">
              <a:buFont typeface="+mj-lt"/>
              <a:buAutoNum type="arabicPeriod"/>
            </a:pPr>
            <a:r>
              <a:rPr lang="en-US" sz="2500" dirty="0" smtClean="0"/>
              <a:t>Around 3000 B.C. Sumerian </a:t>
            </a:r>
            <a:r>
              <a:rPr lang="en-US" sz="2500" b="1" u="sng" dirty="0" smtClean="0">
                <a:solidFill>
                  <a:srgbClr val="32FFF6"/>
                </a:solidFill>
              </a:rPr>
              <a:t>scribes</a:t>
            </a:r>
            <a:r>
              <a:rPr lang="en-US" sz="2500" dirty="0" smtClean="0"/>
              <a:t> (professional record keepers) invented a writing system called </a:t>
            </a:r>
            <a:r>
              <a:rPr lang="en-US" sz="2500" b="1" u="sng" dirty="0" smtClean="0">
                <a:solidFill>
                  <a:srgbClr val="32FFF6"/>
                </a:solidFill>
              </a:rPr>
              <a:t>cuneiform</a:t>
            </a:r>
            <a:r>
              <a:rPr lang="en-US" sz="2500" dirty="0" smtClean="0"/>
              <a:t>.</a:t>
            </a:r>
          </a:p>
          <a:p>
            <a:pPr marL="1311275" lvl="3" indent="-342900">
              <a:buFont typeface="+mj-lt"/>
              <a:buAutoNum type="arabicPeriod"/>
            </a:pPr>
            <a:r>
              <a:rPr lang="en-US" sz="2600" dirty="0" smtClean="0"/>
              <a:t>Cuneiform: </a:t>
            </a:r>
            <a:r>
              <a:rPr lang="en-US" sz="2600" b="1" u="sng" dirty="0" smtClean="0">
                <a:solidFill>
                  <a:srgbClr val="32FFF6"/>
                </a:solidFill>
              </a:rPr>
              <a:t>wedge shaped</a:t>
            </a:r>
            <a:r>
              <a:rPr lang="en-US" sz="2600" dirty="0" smtClean="0"/>
              <a:t> point pressed into wet clay to make symbols.   P. 21</a:t>
            </a:r>
          </a:p>
          <a:p>
            <a:endParaRPr lang="en-US" dirty="0"/>
          </a:p>
        </p:txBody>
      </p:sp>
      <p:sp>
        <p:nvSpPr>
          <p:cNvPr id="4" name="Content Placeholder 2"/>
          <p:cNvSpPr txBox="1">
            <a:spLocks/>
          </p:cNvSpPr>
          <p:nvPr/>
        </p:nvSpPr>
        <p:spPr>
          <a:xfrm>
            <a:off x="152400" y="1743329"/>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304800" y="1877188"/>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p:nvPr/>
        </p:nvPicPr>
        <p:blipFill>
          <a:blip r:embed="rId2"/>
          <a:srcRect/>
          <a:stretch>
            <a:fillRect/>
          </a:stretch>
        </p:blipFill>
        <p:spPr bwMode="auto">
          <a:xfrm>
            <a:off x="4147689" y="4744651"/>
            <a:ext cx="1736033" cy="17717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577"/>
            <a:ext cx="8558015" cy="1310063"/>
          </a:xfrm>
        </p:spPr>
        <p:txBody>
          <a:bodyPr>
            <a:normAutofit fontScale="90000"/>
          </a:bodyPr>
          <a:lstStyle/>
          <a:p>
            <a:r>
              <a:rPr lang="en-US" dirty="0" smtClean="0"/>
              <a:t>Rise of Civilization &amp; Mesopotamia</a:t>
            </a:r>
            <a:endParaRPr lang="en-US" dirty="0"/>
          </a:p>
        </p:txBody>
      </p:sp>
      <p:sp>
        <p:nvSpPr>
          <p:cNvPr id="3" name="Content Placeholder 2"/>
          <p:cNvSpPr>
            <a:spLocks noGrp="1"/>
          </p:cNvSpPr>
          <p:nvPr>
            <p:ph idx="1"/>
          </p:nvPr>
        </p:nvSpPr>
        <p:spPr>
          <a:xfrm>
            <a:off x="-362874" y="1600201"/>
            <a:ext cx="9506874" cy="4639235"/>
          </a:xfrm>
        </p:spPr>
        <p:txBody>
          <a:bodyPr/>
          <a:lstStyle/>
          <a:p>
            <a:pPr marL="1200150" lvl="2" indent="-514350">
              <a:buFont typeface="+mj-lt"/>
              <a:buAutoNum type="romanLcPeriod" startAt="5"/>
            </a:pPr>
            <a:r>
              <a:rPr lang="en-US" sz="2400" b="1" u="sng" dirty="0" smtClean="0">
                <a:solidFill>
                  <a:srgbClr val="32FFF6"/>
                </a:solidFill>
              </a:rPr>
              <a:t>Advanced Technology</a:t>
            </a:r>
          </a:p>
          <a:p>
            <a:pPr marL="1425575" lvl="3" indent="-457200">
              <a:buFont typeface="+mj-lt"/>
              <a:buAutoNum type="arabicPeriod"/>
            </a:pPr>
            <a:r>
              <a:rPr lang="en-US" sz="2400" dirty="0" smtClean="0"/>
              <a:t>Ex: Ox drawn plows, potters wheel, using bronze</a:t>
            </a:r>
          </a:p>
          <a:p>
            <a:pPr marL="1425575" lvl="3" indent="-457200">
              <a:buFont typeface="+mj-lt"/>
              <a:buAutoNum type="arabicPeriod"/>
            </a:pPr>
            <a:r>
              <a:rPr lang="en-US" sz="2400" dirty="0" smtClean="0"/>
              <a:t>Melt </a:t>
            </a:r>
            <a:r>
              <a:rPr lang="en-US" sz="2400" b="1" u="sng" dirty="0" smtClean="0">
                <a:solidFill>
                  <a:srgbClr val="32FFF6"/>
                </a:solidFill>
              </a:rPr>
              <a:t>copper</a:t>
            </a:r>
            <a:r>
              <a:rPr lang="en-US" sz="2400" dirty="0" smtClean="0"/>
              <a:t> and </a:t>
            </a:r>
            <a:r>
              <a:rPr lang="en-US" sz="2400" b="1" u="sng" dirty="0" smtClean="0">
                <a:solidFill>
                  <a:srgbClr val="32FFF6"/>
                </a:solidFill>
              </a:rPr>
              <a:t>tin</a:t>
            </a:r>
            <a:r>
              <a:rPr lang="en-US" sz="2400" dirty="0" smtClean="0"/>
              <a:t> together = </a:t>
            </a:r>
            <a:r>
              <a:rPr lang="en-US" sz="2400" b="1" u="sng" dirty="0" smtClean="0">
                <a:solidFill>
                  <a:srgbClr val="32FFF6"/>
                </a:solidFill>
              </a:rPr>
              <a:t>bronze</a:t>
            </a:r>
          </a:p>
          <a:p>
            <a:pPr>
              <a:buNone/>
            </a:pPr>
            <a:r>
              <a:rPr lang="en-US" dirty="0" smtClean="0"/>
              <a:t>							(more durable and malleable)</a:t>
            </a:r>
            <a:endParaRPr lang="en-US" sz="2000" dirty="0"/>
          </a:p>
        </p:txBody>
      </p:sp>
      <p:sp>
        <p:nvSpPr>
          <p:cNvPr id="4" name="Content Placeholder 2"/>
          <p:cNvSpPr txBox="1">
            <a:spLocks/>
          </p:cNvSpPr>
          <p:nvPr/>
        </p:nvSpPr>
        <p:spPr>
          <a:xfrm>
            <a:off x="152400" y="1743329"/>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304800" y="1877188"/>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2"/>
          <a:stretch>
            <a:fillRect/>
          </a:stretch>
        </p:blipFill>
        <p:spPr>
          <a:xfrm>
            <a:off x="433406" y="3699190"/>
            <a:ext cx="2263658" cy="2540247"/>
          </a:xfrm>
          <a:prstGeom prst="rect">
            <a:avLst/>
          </a:prstGeom>
        </p:spPr>
      </p:pic>
      <p:pic>
        <p:nvPicPr>
          <p:cNvPr id="7" name="Picture 6"/>
          <p:cNvPicPr>
            <a:picLocks noChangeAspect="1"/>
          </p:cNvPicPr>
          <p:nvPr/>
        </p:nvPicPr>
        <p:blipFill>
          <a:blip r:embed="rId3"/>
          <a:stretch>
            <a:fillRect/>
          </a:stretch>
        </p:blipFill>
        <p:spPr>
          <a:xfrm>
            <a:off x="2795536" y="3699190"/>
            <a:ext cx="2282669" cy="25402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3" y="107578"/>
            <a:ext cx="8488907" cy="1107074"/>
          </a:xfrm>
        </p:spPr>
        <p:txBody>
          <a:bodyPr>
            <a:noAutofit/>
          </a:bodyPr>
          <a:lstStyle/>
          <a:p>
            <a:r>
              <a:rPr lang="en-US" sz="4000" dirty="0" smtClean="0">
                <a:latin typeface="Algerian" panose="04020705040A02060702" pitchFamily="82" charset="0"/>
              </a:rPr>
              <a:t>Ancient Mesopotamia/Sumer</a:t>
            </a:r>
            <a:br>
              <a:rPr lang="en-US" sz="4000" dirty="0" smtClean="0">
                <a:latin typeface="Algerian" panose="04020705040A02060702" pitchFamily="82" charset="0"/>
              </a:rPr>
            </a:br>
            <a:r>
              <a:rPr lang="en-US" sz="4000" dirty="0" smtClean="0">
                <a:latin typeface="Algerian" panose="04020705040A02060702" pitchFamily="82" charset="0"/>
              </a:rPr>
              <a:t>Friday 9/2</a:t>
            </a:r>
            <a:endParaRPr lang="en-US" sz="4000" dirty="0">
              <a:latin typeface="Algerian" panose="04020705040A02060702" pitchFamily="82" charset="0"/>
            </a:endParaRPr>
          </a:p>
        </p:txBody>
      </p:sp>
      <p:sp>
        <p:nvSpPr>
          <p:cNvPr id="3" name="Content Placeholder 2"/>
          <p:cNvSpPr>
            <a:spLocks noGrp="1"/>
          </p:cNvSpPr>
          <p:nvPr>
            <p:ph idx="1"/>
          </p:nvPr>
        </p:nvSpPr>
        <p:spPr>
          <a:xfrm>
            <a:off x="95534" y="1214653"/>
            <a:ext cx="9048466" cy="5527342"/>
          </a:xfrm>
        </p:spPr>
        <p:txBody>
          <a:bodyPr>
            <a:normAutofit fontScale="92500" lnSpcReduction="20000"/>
          </a:bodyPr>
          <a:lstStyle/>
          <a:p>
            <a:r>
              <a:rPr lang="en-US" b="1" u="sng" dirty="0" smtClean="0">
                <a:latin typeface="Baskerville Old Face" panose="02020602080505020303" pitchFamily="18" charset="0"/>
              </a:rPr>
              <a:t>Objective:  </a:t>
            </a:r>
          </a:p>
          <a:p>
            <a:pPr lvl="1"/>
            <a:r>
              <a:rPr lang="en-US" dirty="0" smtClean="0">
                <a:latin typeface="Baskerville Old Face" panose="02020602080505020303" pitchFamily="18" charset="0"/>
              </a:rPr>
              <a:t>Describe Sumerian religious beliefs, social structure, and technology.</a:t>
            </a:r>
          </a:p>
          <a:p>
            <a:pPr lvl="1"/>
            <a:r>
              <a:rPr lang="en-US" dirty="0" smtClean="0">
                <a:latin typeface="Baskerville Old Face" panose="02020602080505020303" pitchFamily="18" charset="0"/>
              </a:rPr>
              <a:t>Explain the influence of Sumer on later civilizations.</a:t>
            </a:r>
          </a:p>
          <a:p>
            <a:pPr lvl="1"/>
            <a:endParaRPr lang="en-US" dirty="0" smtClean="0">
              <a:latin typeface="Baskerville Old Face" panose="02020602080505020303" pitchFamily="18" charset="0"/>
            </a:endParaRPr>
          </a:p>
          <a:p>
            <a:r>
              <a:rPr lang="en-US" b="1" u="sng" dirty="0" smtClean="0">
                <a:latin typeface="Baskerville Old Face" panose="02020602080505020303" pitchFamily="18" charset="0"/>
              </a:rPr>
              <a:t>Warm-Up Question:</a:t>
            </a:r>
          </a:p>
          <a:p>
            <a:pPr lvl="1"/>
            <a:r>
              <a:rPr lang="en-US" dirty="0">
                <a:latin typeface="Baskerville Old Face" panose="02020602080505020303" pitchFamily="18" charset="0"/>
                <a:cs typeface="Times New Roman" pitchFamily="18" charset="0"/>
              </a:rPr>
              <a:t>How did the Nile shape the lives of the ancient </a:t>
            </a:r>
            <a:r>
              <a:rPr lang="en-US" dirty="0" smtClean="0">
                <a:latin typeface="Baskerville Old Face" panose="02020602080505020303" pitchFamily="18" charset="0"/>
                <a:cs typeface="Times New Roman" pitchFamily="18" charset="0"/>
              </a:rPr>
              <a:t>Egyptians</a:t>
            </a:r>
            <a:endParaRPr lang="en-US" dirty="0" smtClean="0">
              <a:latin typeface="Baskerville Old Face" panose="02020602080505020303" pitchFamily="18" charset="0"/>
            </a:endParaRPr>
          </a:p>
          <a:p>
            <a:r>
              <a:rPr lang="en-US" b="1" u="sng" dirty="0" smtClean="0">
                <a:latin typeface="Baskerville Old Face" panose="02020602080505020303" pitchFamily="18" charset="0"/>
              </a:rPr>
              <a:t>Agenda:</a:t>
            </a:r>
            <a:endParaRPr lang="en-US" dirty="0" smtClean="0">
              <a:latin typeface="Baskerville Old Face" panose="02020602080505020303" pitchFamily="18" charset="0"/>
            </a:endParaRPr>
          </a:p>
          <a:p>
            <a:pPr lvl="1"/>
            <a:r>
              <a:rPr lang="en-US" dirty="0" smtClean="0">
                <a:latin typeface="Baskerville Old Face" panose="02020602080505020303" pitchFamily="18" charset="0"/>
              </a:rPr>
              <a:t>PPT/Notes:  Mesopotamia/Sumer</a:t>
            </a:r>
          </a:p>
          <a:p>
            <a:pPr lvl="1"/>
            <a:r>
              <a:rPr lang="en-US" dirty="0" smtClean="0">
                <a:latin typeface="Baskerville Old Face" panose="02020602080505020303" pitchFamily="18" charset="0"/>
              </a:rPr>
              <a:t>Read:  Hammurabi’s Code.  Answer questions that follow.</a:t>
            </a:r>
          </a:p>
          <a:p>
            <a:pPr lvl="1"/>
            <a:r>
              <a:rPr lang="en-US" dirty="0" smtClean="0">
                <a:latin typeface="Baskerville Old Face" panose="02020602080505020303" pitchFamily="18" charset="0"/>
              </a:rPr>
              <a:t>Map Activity</a:t>
            </a:r>
          </a:p>
          <a:p>
            <a:r>
              <a:rPr lang="en-US" b="1" u="sng" dirty="0" smtClean="0">
                <a:latin typeface="Baskerville Old Face" panose="02020602080505020303" pitchFamily="18" charset="0"/>
              </a:rPr>
              <a:t>Homework:</a:t>
            </a:r>
          </a:p>
          <a:p>
            <a:pPr lvl="1"/>
            <a:r>
              <a:rPr lang="en-US" b="1" u="sng" dirty="0" smtClean="0">
                <a:latin typeface="Baskerville Old Face" panose="02020602080505020303" pitchFamily="18" charset="0"/>
              </a:rPr>
              <a:t>Map Activity:</a:t>
            </a:r>
            <a:r>
              <a:rPr lang="en-US" dirty="0" smtClean="0">
                <a:latin typeface="Baskerville Old Face" panose="02020602080505020303" pitchFamily="18" charset="0"/>
              </a:rPr>
              <a:t>  Due Friday 9/9</a:t>
            </a:r>
            <a:endParaRPr lang="en-US" b="1" u="sng" dirty="0" smtClean="0">
              <a:latin typeface="Baskerville Old Face" panose="02020602080505020303" pitchFamily="18" charset="0"/>
            </a:endParaRPr>
          </a:p>
          <a:p>
            <a:pPr lvl="1"/>
            <a:r>
              <a:rPr lang="en-US" b="1" u="sng" dirty="0" smtClean="0">
                <a:latin typeface="Baskerville Old Face" panose="02020602080505020303" pitchFamily="18" charset="0"/>
              </a:rPr>
              <a:t>DBQ Activity:</a:t>
            </a:r>
            <a:r>
              <a:rPr lang="en-US" dirty="0" smtClean="0">
                <a:latin typeface="Baskerville Old Face" panose="02020602080505020303" pitchFamily="18" charset="0"/>
              </a:rPr>
              <a:t>  Ancient Egypt:  Due Tuesday 9/6</a:t>
            </a:r>
            <a:endParaRPr lang="en-US" b="1" u="sng" dirty="0" smtClean="0">
              <a:latin typeface="Baskerville Old Face" panose="02020602080505020303" pitchFamily="18" charset="0"/>
            </a:endParaRPr>
          </a:p>
          <a:p>
            <a:pPr lvl="1"/>
            <a:r>
              <a:rPr lang="en-US" dirty="0" smtClean="0">
                <a:latin typeface="Baskerville Old Face" panose="02020602080505020303" pitchFamily="18" charset="0"/>
              </a:rPr>
              <a:t>Goal Sheet, Unit 1 &amp; 2:  Due Tuesday 9/13</a:t>
            </a:r>
          </a:p>
          <a:p>
            <a:pPr lvl="1"/>
            <a:r>
              <a:rPr lang="en-US" dirty="0" smtClean="0">
                <a:latin typeface="Baskerville Old Face" panose="02020602080505020303" pitchFamily="18" charset="0"/>
              </a:rPr>
              <a:t>TEST, Unit 1 &amp; 2:  Due Tuesday 9/13</a:t>
            </a:r>
            <a:endParaRPr lang="en-US" dirty="0">
              <a:latin typeface="Baskerville Old Face" panose="02020602080505020303" pitchFamily="18" charset="0"/>
            </a:endParaRPr>
          </a:p>
        </p:txBody>
      </p:sp>
    </p:spTree>
    <p:extLst>
      <p:ext uri="{BB962C8B-B14F-4D97-AF65-F5344CB8AC3E}">
        <p14:creationId xmlns:p14="http://schemas.microsoft.com/office/powerpoint/2010/main" val="1270100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Mesopotamia</a:t>
            </a:r>
            <a:endParaRPr lang="en-US" dirty="0"/>
          </a:p>
        </p:txBody>
      </p:sp>
      <p:pic>
        <p:nvPicPr>
          <p:cNvPr id="4" name="Content Placeholder 3" descr="Picture 4"/>
          <p:cNvPicPr>
            <a:picLocks noGrp="1"/>
          </p:cNvPicPr>
          <p:nvPr>
            <p:ph idx="1"/>
          </p:nvPr>
        </p:nvPicPr>
        <p:blipFill>
          <a:blip r:embed="rId2"/>
          <a:srcRect l="-12781" r="-12781"/>
          <a:stretch>
            <a:fillRect/>
          </a:stretch>
        </p:blipFill>
        <p:spPr bwMode="auto">
          <a:prstGeom prst="rect">
            <a:avLst/>
          </a:prstGeom>
          <a:noFill/>
          <a:ln w="9525">
            <a:noFill/>
            <a:miter lim="800000"/>
            <a:headEnd/>
            <a:tailEnd/>
          </a:ln>
        </p:spPr>
      </p:pic>
      <p:cxnSp>
        <p:nvCxnSpPr>
          <p:cNvPr id="8" name="Straight Arrow Connector 7"/>
          <p:cNvCxnSpPr/>
          <p:nvPr/>
        </p:nvCxnSpPr>
        <p:spPr>
          <a:xfrm rot="10800000" flipV="1">
            <a:off x="5121820" y="2388684"/>
            <a:ext cx="1379275" cy="7822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128600" y="3700776"/>
            <a:ext cx="1160609" cy="6981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2062232" y="2394289"/>
            <a:ext cx="5044395" cy="2921371"/>
          </a:xfrm>
          <a:custGeom>
            <a:avLst/>
            <a:gdLst>
              <a:gd name="connsiteX0" fmla="*/ 1739183 w 5044395"/>
              <a:gd name="connsiteY0" fmla="*/ 2804 h 2921371"/>
              <a:gd name="connsiteX1" fmla="*/ 1394364 w 5044395"/>
              <a:gd name="connsiteY1" fmla="*/ 19626 h 2921371"/>
              <a:gd name="connsiteX2" fmla="*/ 1251390 w 5044395"/>
              <a:gd name="connsiteY2" fmla="*/ 36448 h 2921371"/>
              <a:gd name="connsiteX3" fmla="*/ 1209339 w 5044395"/>
              <a:gd name="connsiteY3" fmla="*/ 44859 h 2921371"/>
              <a:gd name="connsiteX4" fmla="*/ 1167288 w 5044395"/>
              <a:gd name="connsiteY4" fmla="*/ 61680 h 2921371"/>
              <a:gd name="connsiteX5" fmla="*/ 1142058 w 5044395"/>
              <a:gd name="connsiteY5" fmla="*/ 70091 h 2921371"/>
              <a:gd name="connsiteX6" fmla="*/ 1116827 w 5044395"/>
              <a:gd name="connsiteY6" fmla="*/ 86913 h 2921371"/>
              <a:gd name="connsiteX7" fmla="*/ 1041135 w 5044395"/>
              <a:gd name="connsiteY7" fmla="*/ 120556 h 2921371"/>
              <a:gd name="connsiteX8" fmla="*/ 948623 w 5044395"/>
              <a:gd name="connsiteY8" fmla="*/ 171021 h 2921371"/>
              <a:gd name="connsiteX9" fmla="*/ 881341 w 5044395"/>
              <a:gd name="connsiteY9" fmla="*/ 221487 h 2921371"/>
              <a:gd name="connsiteX10" fmla="*/ 856111 w 5044395"/>
              <a:gd name="connsiteY10" fmla="*/ 246719 h 2921371"/>
              <a:gd name="connsiteX11" fmla="*/ 830880 w 5044395"/>
              <a:gd name="connsiteY11" fmla="*/ 263541 h 2921371"/>
              <a:gd name="connsiteX12" fmla="*/ 780419 w 5044395"/>
              <a:gd name="connsiteY12" fmla="*/ 305595 h 2921371"/>
              <a:gd name="connsiteX13" fmla="*/ 713137 w 5044395"/>
              <a:gd name="connsiteY13" fmla="*/ 364471 h 2921371"/>
              <a:gd name="connsiteX14" fmla="*/ 662676 w 5044395"/>
              <a:gd name="connsiteY14" fmla="*/ 414936 h 2921371"/>
              <a:gd name="connsiteX15" fmla="*/ 654266 w 5044395"/>
              <a:gd name="connsiteY15" fmla="*/ 440169 h 2921371"/>
              <a:gd name="connsiteX16" fmla="*/ 620625 w 5044395"/>
              <a:gd name="connsiteY16" fmla="*/ 490634 h 2921371"/>
              <a:gd name="connsiteX17" fmla="*/ 595394 w 5044395"/>
              <a:gd name="connsiteY17" fmla="*/ 549510 h 2921371"/>
              <a:gd name="connsiteX18" fmla="*/ 586984 w 5044395"/>
              <a:gd name="connsiteY18" fmla="*/ 591564 h 2921371"/>
              <a:gd name="connsiteX19" fmla="*/ 578574 w 5044395"/>
              <a:gd name="connsiteY19" fmla="*/ 625208 h 2921371"/>
              <a:gd name="connsiteX20" fmla="*/ 553343 w 5044395"/>
              <a:gd name="connsiteY20" fmla="*/ 768192 h 2921371"/>
              <a:gd name="connsiteX21" fmla="*/ 536523 w 5044395"/>
              <a:gd name="connsiteY21" fmla="*/ 894355 h 2921371"/>
              <a:gd name="connsiteX22" fmla="*/ 519702 w 5044395"/>
              <a:gd name="connsiteY22" fmla="*/ 919587 h 2921371"/>
              <a:gd name="connsiteX23" fmla="*/ 511292 w 5044395"/>
              <a:gd name="connsiteY23" fmla="*/ 1003696 h 2921371"/>
              <a:gd name="connsiteX24" fmla="*/ 494472 w 5044395"/>
              <a:gd name="connsiteY24" fmla="*/ 1028929 h 2921371"/>
              <a:gd name="connsiteX25" fmla="*/ 486061 w 5044395"/>
              <a:gd name="connsiteY25" fmla="*/ 1138270 h 2921371"/>
              <a:gd name="connsiteX26" fmla="*/ 460831 w 5044395"/>
              <a:gd name="connsiteY26" fmla="*/ 1264432 h 2921371"/>
              <a:gd name="connsiteX27" fmla="*/ 452421 w 5044395"/>
              <a:gd name="connsiteY27" fmla="*/ 1289665 h 2921371"/>
              <a:gd name="connsiteX28" fmla="*/ 435600 w 5044395"/>
              <a:gd name="connsiteY28" fmla="*/ 1314898 h 2921371"/>
              <a:gd name="connsiteX29" fmla="*/ 410370 w 5044395"/>
              <a:gd name="connsiteY29" fmla="*/ 1365363 h 2921371"/>
              <a:gd name="connsiteX30" fmla="*/ 376729 w 5044395"/>
              <a:gd name="connsiteY30" fmla="*/ 1415828 h 2921371"/>
              <a:gd name="connsiteX31" fmla="*/ 351498 w 5044395"/>
              <a:gd name="connsiteY31" fmla="*/ 1474704 h 2921371"/>
              <a:gd name="connsiteX32" fmla="*/ 334678 w 5044395"/>
              <a:gd name="connsiteY32" fmla="*/ 1499936 h 2921371"/>
              <a:gd name="connsiteX33" fmla="*/ 284216 w 5044395"/>
              <a:gd name="connsiteY33" fmla="*/ 1600867 h 2921371"/>
              <a:gd name="connsiteX34" fmla="*/ 258986 w 5044395"/>
              <a:gd name="connsiteY34" fmla="*/ 1626099 h 2921371"/>
              <a:gd name="connsiteX35" fmla="*/ 250576 w 5044395"/>
              <a:gd name="connsiteY35" fmla="*/ 1659743 h 2921371"/>
              <a:gd name="connsiteX36" fmla="*/ 216935 w 5044395"/>
              <a:gd name="connsiteY36" fmla="*/ 1710208 h 2921371"/>
              <a:gd name="connsiteX37" fmla="*/ 191704 w 5044395"/>
              <a:gd name="connsiteY37" fmla="*/ 1769084 h 2921371"/>
              <a:gd name="connsiteX38" fmla="*/ 166473 w 5044395"/>
              <a:gd name="connsiteY38" fmla="*/ 1819549 h 2921371"/>
              <a:gd name="connsiteX39" fmla="*/ 158063 w 5044395"/>
              <a:gd name="connsiteY39" fmla="*/ 1844781 h 2921371"/>
              <a:gd name="connsiteX40" fmla="*/ 124422 w 5044395"/>
              <a:gd name="connsiteY40" fmla="*/ 1920479 h 2921371"/>
              <a:gd name="connsiteX41" fmla="*/ 116012 w 5044395"/>
              <a:gd name="connsiteY41" fmla="*/ 1945712 h 2921371"/>
              <a:gd name="connsiteX42" fmla="*/ 99192 w 5044395"/>
              <a:gd name="connsiteY42" fmla="*/ 1987766 h 2921371"/>
              <a:gd name="connsiteX43" fmla="*/ 90782 w 5044395"/>
              <a:gd name="connsiteY43" fmla="*/ 2012998 h 2921371"/>
              <a:gd name="connsiteX44" fmla="*/ 73961 w 5044395"/>
              <a:gd name="connsiteY44" fmla="*/ 2038231 h 2921371"/>
              <a:gd name="connsiteX45" fmla="*/ 40320 w 5044395"/>
              <a:gd name="connsiteY45" fmla="*/ 2147572 h 2921371"/>
              <a:gd name="connsiteX46" fmla="*/ 23500 w 5044395"/>
              <a:gd name="connsiteY46" fmla="*/ 2172805 h 2921371"/>
              <a:gd name="connsiteX47" fmla="*/ 15090 w 5044395"/>
              <a:gd name="connsiteY47" fmla="*/ 2366254 h 2921371"/>
              <a:gd name="connsiteX48" fmla="*/ 23500 w 5044395"/>
              <a:gd name="connsiteY48" fmla="*/ 2416719 h 2921371"/>
              <a:gd name="connsiteX49" fmla="*/ 57141 w 5044395"/>
              <a:gd name="connsiteY49" fmla="*/ 2458774 h 2921371"/>
              <a:gd name="connsiteX50" fmla="*/ 82371 w 5044395"/>
              <a:gd name="connsiteY50" fmla="*/ 2467185 h 2921371"/>
              <a:gd name="connsiteX51" fmla="*/ 107602 w 5044395"/>
              <a:gd name="connsiteY51" fmla="*/ 2484006 h 2921371"/>
              <a:gd name="connsiteX52" fmla="*/ 141243 w 5044395"/>
              <a:gd name="connsiteY52" fmla="*/ 2509239 h 2921371"/>
              <a:gd name="connsiteX53" fmla="*/ 166473 w 5044395"/>
              <a:gd name="connsiteY53" fmla="*/ 2534471 h 2921371"/>
              <a:gd name="connsiteX54" fmla="*/ 208524 w 5044395"/>
              <a:gd name="connsiteY54" fmla="*/ 2559704 h 2921371"/>
              <a:gd name="connsiteX55" fmla="*/ 233755 w 5044395"/>
              <a:gd name="connsiteY55" fmla="*/ 2576526 h 2921371"/>
              <a:gd name="connsiteX56" fmla="*/ 275806 w 5044395"/>
              <a:gd name="connsiteY56" fmla="*/ 2601758 h 2921371"/>
              <a:gd name="connsiteX57" fmla="*/ 309447 w 5044395"/>
              <a:gd name="connsiteY57" fmla="*/ 2626991 h 2921371"/>
              <a:gd name="connsiteX58" fmla="*/ 334678 w 5044395"/>
              <a:gd name="connsiteY58" fmla="*/ 2635402 h 2921371"/>
              <a:gd name="connsiteX59" fmla="*/ 410370 w 5044395"/>
              <a:gd name="connsiteY59" fmla="*/ 2669045 h 2921371"/>
              <a:gd name="connsiteX60" fmla="*/ 586984 w 5044395"/>
              <a:gd name="connsiteY60" fmla="*/ 2618580 h 2921371"/>
              <a:gd name="connsiteX61" fmla="*/ 612215 w 5044395"/>
              <a:gd name="connsiteY61" fmla="*/ 2593347 h 2921371"/>
              <a:gd name="connsiteX62" fmla="*/ 662676 w 5044395"/>
              <a:gd name="connsiteY62" fmla="*/ 2559704 h 2921371"/>
              <a:gd name="connsiteX63" fmla="*/ 687906 w 5044395"/>
              <a:gd name="connsiteY63" fmla="*/ 2542882 h 2921371"/>
              <a:gd name="connsiteX64" fmla="*/ 713137 w 5044395"/>
              <a:gd name="connsiteY64" fmla="*/ 2526061 h 2921371"/>
              <a:gd name="connsiteX65" fmla="*/ 738368 w 5044395"/>
              <a:gd name="connsiteY65" fmla="*/ 2475595 h 2921371"/>
              <a:gd name="connsiteX66" fmla="*/ 772009 w 5044395"/>
              <a:gd name="connsiteY66" fmla="*/ 2425130 h 2921371"/>
              <a:gd name="connsiteX67" fmla="*/ 780419 w 5044395"/>
              <a:gd name="connsiteY67" fmla="*/ 2399898 h 2921371"/>
              <a:gd name="connsiteX68" fmla="*/ 805649 w 5044395"/>
              <a:gd name="connsiteY68" fmla="*/ 2341022 h 2921371"/>
              <a:gd name="connsiteX69" fmla="*/ 814060 w 5044395"/>
              <a:gd name="connsiteY69" fmla="*/ 2307378 h 2921371"/>
              <a:gd name="connsiteX70" fmla="*/ 830880 w 5044395"/>
              <a:gd name="connsiteY70" fmla="*/ 2256913 h 2921371"/>
              <a:gd name="connsiteX71" fmla="*/ 847700 w 5044395"/>
              <a:gd name="connsiteY71" fmla="*/ 2164394 h 2921371"/>
              <a:gd name="connsiteX72" fmla="*/ 856111 w 5044395"/>
              <a:gd name="connsiteY72" fmla="*/ 2130750 h 2921371"/>
              <a:gd name="connsiteX73" fmla="*/ 872931 w 5044395"/>
              <a:gd name="connsiteY73" fmla="*/ 2071874 h 2921371"/>
              <a:gd name="connsiteX74" fmla="*/ 881341 w 5044395"/>
              <a:gd name="connsiteY74" fmla="*/ 2004588 h 2921371"/>
              <a:gd name="connsiteX75" fmla="*/ 889751 w 5044395"/>
              <a:gd name="connsiteY75" fmla="*/ 1962533 h 2921371"/>
              <a:gd name="connsiteX76" fmla="*/ 898162 w 5044395"/>
              <a:gd name="connsiteY76" fmla="*/ 1895246 h 2921371"/>
              <a:gd name="connsiteX77" fmla="*/ 898162 w 5044395"/>
              <a:gd name="connsiteY77" fmla="*/ 1592456 h 2921371"/>
              <a:gd name="connsiteX78" fmla="*/ 914982 w 5044395"/>
              <a:gd name="connsiteY78" fmla="*/ 1558812 h 2921371"/>
              <a:gd name="connsiteX79" fmla="*/ 940213 w 5044395"/>
              <a:gd name="connsiteY79" fmla="*/ 1499936 h 2921371"/>
              <a:gd name="connsiteX80" fmla="*/ 965443 w 5044395"/>
              <a:gd name="connsiteY80" fmla="*/ 1474704 h 2921371"/>
              <a:gd name="connsiteX81" fmla="*/ 990674 w 5044395"/>
              <a:gd name="connsiteY81" fmla="*/ 1424239 h 2921371"/>
              <a:gd name="connsiteX82" fmla="*/ 1083186 w 5044395"/>
              <a:gd name="connsiteY82" fmla="*/ 1314898 h 2921371"/>
              <a:gd name="connsiteX83" fmla="*/ 1108417 w 5044395"/>
              <a:gd name="connsiteY83" fmla="*/ 1289665 h 2921371"/>
              <a:gd name="connsiteX84" fmla="*/ 1133648 w 5044395"/>
              <a:gd name="connsiteY84" fmla="*/ 1264432 h 2921371"/>
              <a:gd name="connsiteX85" fmla="*/ 1158878 w 5044395"/>
              <a:gd name="connsiteY85" fmla="*/ 1256022 h 2921371"/>
              <a:gd name="connsiteX86" fmla="*/ 1226160 w 5044395"/>
              <a:gd name="connsiteY86" fmla="*/ 1222378 h 2921371"/>
              <a:gd name="connsiteX87" fmla="*/ 1293441 w 5044395"/>
              <a:gd name="connsiteY87" fmla="*/ 1197146 h 2921371"/>
              <a:gd name="connsiteX88" fmla="*/ 1646670 w 5044395"/>
              <a:gd name="connsiteY88" fmla="*/ 1205556 h 2921371"/>
              <a:gd name="connsiteX89" fmla="*/ 1697132 w 5044395"/>
              <a:gd name="connsiteY89" fmla="*/ 1222378 h 2921371"/>
              <a:gd name="connsiteX90" fmla="*/ 1747593 w 5044395"/>
              <a:gd name="connsiteY90" fmla="*/ 1230789 h 2921371"/>
              <a:gd name="connsiteX91" fmla="*/ 1814874 w 5044395"/>
              <a:gd name="connsiteY91" fmla="*/ 1247611 h 2921371"/>
              <a:gd name="connsiteX92" fmla="*/ 1907387 w 5044395"/>
              <a:gd name="connsiteY92" fmla="*/ 1264432 h 2921371"/>
              <a:gd name="connsiteX93" fmla="*/ 1949438 w 5044395"/>
              <a:gd name="connsiteY93" fmla="*/ 1272843 h 2921371"/>
              <a:gd name="connsiteX94" fmla="*/ 1983079 w 5044395"/>
              <a:gd name="connsiteY94" fmla="*/ 1289665 h 2921371"/>
              <a:gd name="connsiteX95" fmla="*/ 2092411 w 5044395"/>
              <a:gd name="connsiteY95" fmla="*/ 1348541 h 2921371"/>
              <a:gd name="connsiteX96" fmla="*/ 2168103 w 5044395"/>
              <a:gd name="connsiteY96" fmla="*/ 1382184 h 2921371"/>
              <a:gd name="connsiteX97" fmla="*/ 2201744 w 5044395"/>
              <a:gd name="connsiteY97" fmla="*/ 1415828 h 2921371"/>
              <a:gd name="connsiteX98" fmla="*/ 2252205 w 5044395"/>
              <a:gd name="connsiteY98" fmla="*/ 1441060 h 2921371"/>
              <a:gd name="connsiteX99" fmla="*/ 2336307 w 5044395"/>
              <a:gd name="connsiteY99" fmla="*/ 1491526 h 2921371"/>
              <a:gd name="connsiteX100" fmla="*/ 2395179 w 5044395"/>
              <a:gd name="connsiteY100" fmla="*/ 1541991 h 2921371"/>
              <a:gd name="connsiteX101" fmla="*/ 2437230 w 5044395"/>
              <a:gd name="connsiteY101" fmla="*/ 1592456 h 2921371"/>
              <a:gd name="connsiteX102" fmla="*/ 2462461 w 5044395"/>
              <a:gd name="connsiteY102" fmla="*/ 1609277 h 2921371"/>
              <a:gd name="connsiteX103" fmla="*/ 2504512 w 5044395"/>
              <a:gd name="connsiteY103" fmla="*/ 1642921 h 2921371"/>
              <a:gd name="connsiteX104" fmla="*/ 2529742 w 5044395"/>
              <a:gd name="connsiteY104" fmla="*/ 1659743 h 2921371"/>
              <a:gd name="connsiteX105" fmla="*/ 2605434 w 5044395"/>
              <a:gd name="connsiteY105" fmla="*/ 1718619 h 2921371"/>
              <a:gd name="connsiteX106" fmla="*/ 2647485 w 5044395"/>
              <a:gd name="connsiteY106" fmla="*/ 1752262 h 2921371"/>
              <a:gd name="connsiteX107" fmla="*/ 2664306 w 5044395"/>
              <a:gd name="connsiteY107" fmla="*/ 1777495 h 2921371"/>
              <a:gd name="connsiteX108" fmla="*/ 2706357 w 5044395"/>
              <a:gd name="connsiteY108" fmla="*/ 1811138 h 2921371"/>
              <a:gd name="connsiteX109" fmla="*/ 2714767 w 5044395"/>
              <a:gd name="connsiteY109" fmla="*/ 1836371 h 2921371"/>
              <a:gd name="connsiteX110" fmla="*/ 2739997 w 5044395"/>
              <a:gd name="connsiteY110" fmla="*/ 1853192 h 2921371"/>
              <a:gd name="connsiteX111" fmla="*/ 2815689 w 5044395"/>
              <a:gd name="connsiteY111" fmla="*/ 1912068 h 2921371"/>
              <a:gd name="connsiteX112" fmla="*/ 2840920 w 5044395"/>
              <a:gd name="connsiteY112" fmla="*/ 1928890 h 2921371"/>
              <a:gd name="connsiteX113" fmla="*/ 2908202 w 5044395"/>
              <a:gd name="connsiteY113" fmla="*/ 1996177 h 2921371"/>
              <a:gd name="connsiteX114" fmla="*/ 2983894 w 5044395"/>
              <a:gd name="connsiteY114" fmla="*/ 2046642 h 2921371"/>
              <a:gd name="connsiteX115" fmla="*/ 3076406 w 5044395"/>
              <a:gd name="connsiteY115" fmla="*/ 2122340 h 2921371"/>
              <a:gd name="connsiteX116" fmla="*/ 3185739 w 5044395"/>
              <a:gd name="connsiteY116" fmla="*/ 2189626 h 2921371"/>
              <a:gd name="connsiteX117" fmla="*/ 3236200 w 5044395"/>
              <a:gd name="connsiteY117" fmla="*/ 2214859 h 2921371"/>
              <a:gd name="connsiteX118" fmla="*/ 3269841 w 5044395"/>
              <a:gd name="connsiteY118" fmla="*/ 2240091 h 2921371"/>
              <a:gd name="connsiteX119" fmla="*/ 3328712 w 5044395"/>
              <a:gd name="connsiteY119" fmla="*/ 2273735 h 2921371"/>
              <a:gd name="connsiteX120" fmla="*/ 3395994 w 5044395"/>
              <a:gd name="connsiteY120" fmla="*/ 2307378 h 2921371"/>
              <a:gd name="connsiteX121" fmla="*/ 3496916 w 5044395"/>
              <a:gd name="connsiteY121" fmla="*/ 2357843 h 2921371"/>
              <a:gd name="connsiteX122" fmla="*/ 3522147 w 5044395"/>
              <a:gd name="connsiteY122" fmla="*/ 2383076 h 2921371"/>
              <a:gd name="connsiteX123" fmla="*/ 3597839 w 5044395"/>
              <a:gd name="connsiteY123" fmla="*/ 2425130 h 2921371"/>
              <a:gd name="connsiteX124" fmla="*/ 3639890 w 5044395"/>
              <a:gd name="connsiteY124" fmla="*/ 2450363 h 2921371"/>
              <a:gd name="connsiteX125" fmla="*/ 3665120 w 5044395"/>
              <a:gd name="connsiteY125" fmla="*/ 2467185 h 2921371"/>
              <a:gd name="connsiteX126" fmla="*/ 3698761 w 5044395"/>
              <a:gd name="connsiteY126" fmla="*/ 2492417 h 2921371"/>
              <a:gd name="connsiteX127" fmla="*/ 3749223 w 5044395"/>
              <a:gd name="connsiteY127" fmla="*/ 2517650 h 2921371"/>
              <a:gd name="connsiteX128" fmla="*/ 3774453 w 5044395"/>
              <a:gd name="connsiteY128" fmla="*/ 2542882 h 2921371"/>
              <a:gd name="connsiteX129" fmla="*/ 3799684 w 5044395"/>
              <a:gd name="connsiteY129" fmla="*/ 2551293 h 2921371"/>
              <a:gd name="connsiteX130" fmla="*/ 3841735 w 5044395"/>
              <a:gd name="connsiteY130" fmla="*/ 2576526 h 2921371"/>
              <a:gd name="connsiteX131" fmla="*/ 3850145 w 5044395"/>
              <a:gd name="connsiteY131" fmla="*/ 2601758 h 2921371"/>
              <a:gd name="connsiteX132" fmla="*/ 3925837 w 5044395"/>
              <a:gd name="connsiteY132" fmla="*/ 2643812 h 2921371"/>
              <a:gd name="connsiteX133" fmla="*/ 3993119 w 5044395"/>
              <a:gd name="connsiteY133" fmla="*/ 2685867 h 2921371"/>
              <a:gd name="connsiteX134" fmla="*/ 4018349 w 5044395"/>
              <a:gd name="connsiteY134" fmla="*/ 2711099 h 2921371"/>
              <a:gd name="connsiteX135" fmla="*/ 4060400 w 5044395"/>
              <a:gd name="connsiteY135" fmla="*/ 2736332 h 2921371"/>
              <a:gd name="connsiteX136" fmla="*/ 4085631 w 5044395"/>
              <a:gd name="connsiteY136" fmla="*/ 2761564 h 2921371"/>
              <a:gd name="connsiteX137" fmla="*/ 4136092 w 5044395"/>
              <a:gd name="connsiteY137" fmla="*/ 2778386 h 2921371"/>
              <a:gd name="connsiteX138" fmla="*/ 4203374 w 5044395"/>
              <a:gd name="connsiteY138" fmla="*/ 2820440 h 2921371"/>
              <a:gd name="connsiteX139" fmla="*/ 4228605 w 5044395"/>
              <a:gd name="connsiteY139" fmla="*/ 2828851 h 2921371"/>
              <a:gd name="connsiteX140" fmla="*/ 4253835 w 5044395"/>
              <a:gd name="connsiteY140" fmla="*/ 2845673 h 2921371"/>
              <a:gd name="connsiteX141" fmla="*/ 4312707 w 5044395"/>
              <a:gd name="connsiteY141" fmla="*/ 2862495 h 2921371"/>
              <a:gd name="connsiteX142" fmla="*/ 4337937 w 5044395"/>
              <a:gd name="connsiteY142" fmla="*/ 2879316 h 2921371"/>
              <a:gd name="connsiteX143" fmla="*/ 4388398 w 5044395"/>
              <a:gd name="connsiteY143" fmla="*/ 2887727 h 2921371"/>
              <a:gd name="connsiteX144" fmla="*/ 4447270 w 5044395"/>
              <a:gd name="connsiteY144" fmla="*/ 2904549 h 2921371"/>
              <a:gd name="connsiteX145" fmla="*/ 4489321 w 5044395"/>
              <a:gd name="connsiteY145" fmla="*/ 2921371 h 2921371"/>
              <a:gd name="connsiteX146" fmla="*/ 4876191 w 5044395"/>
              <a:gd name="connsiteY146" fmla="*/ 2904549 h 2921371"/>
              <a:gd name="connsiteX147" fmla="*/ 4935062 w 5044395"/>
              <a:gd name="connsiteY147" fmla="*/ 2896138 h 2921371"/>
              <a:gd name="connsiteX148" fmla="*/ 4960293 w 5044395"/>
              <a:gd name="connsiteY148" fmla="*/ 2879316 h 2921371"/>
              <a:gd name="connsiteX149" fmla="*/ 5019164 w 5044395"/>
              <a:gd name="connsiteY149" fmla="*/ 2828851 h 2921371"/>
              <a:gd name="connsiteX150" fmla="*/ 5027574 w 5044395"/>
              <a:gd name="connsiteY150" fmla="*/ 2803619 h 2921371"/>
              <a:gd name="connsiteX151" fmla="*/ 5044395 w 5044395"/>
              <a:gd name="connsiteY151" fmla="*/ 2736332 h 2921371"/>
              <a:gd name="connsiteX152" fmla="*/ 5035985 w 5044395"/>
              <a:gd name="connsiteY152" fmla="*/ 2492417 h 2921371"/>
              <a:gd name="connsiteX153" fmla="*/ 5019164 w 5044395"/>
              <a:gd name="connsiteY153" fmla="*/ 2441952 h 2921371"/>
              <a:gd name="connsiteX154" fmla="*/ 4977113 w 5044395"/>
              <a:gd name="connsiteY154" fmla="*/ 2332611 h 2921371"/>
              <a:gd name="connsiteX155" fmla="*/ 4951883 w 5044395"/>
              <a:gd name="connsiteY155" fmla="*/ 2307378 h 2921371"/>
              <a:gd name="connsiteX156" fmla="*/ 4901421 w 5044395"/>
              <a:gd name="connsiteY156" fmla="*/ 2223270 h 2921371"/>
              <a:gd name="connsiteX157" fmla="*/ 4893011 w 5044395"/>
              <a:gd name="connsiteY157" fmla="*/ 2198037 h 2921371"/>
              <a:gd name="connsiteX158" fmla="*/ 4850960 w 5044395"/>
              <a:gd name="connsiteY158" fmla="*/ 2139161 h 2921371"/>
              <a:gd name="connsiteX159" fmla="*/ 4817319 w 5044395"/>
              <a:gd name="connsiteY159" fmla="*/ 2088696 h 2921371"/>
              <a:gd name="connsiteX160" fmla="*/ 4800499 w 5044395"/>
              <a:gd name="connsiteY160" fmla="*/ 2055053 h 2921371"/>
              <a:gd name="connsiteX161" fmla="*/ 4758448 w 5044395"/>
              <a:gd name="connsiteY161" fmla="*/ 2004588 h 2921371"/>
              <a:gd name="connsiteX162" fmla="*/ 4707986 w 5044395"/>
              <a:gd name="connsiteY162" fmla="*/ 1928890 h 2921371"/>
              <a:gd name="connsiteX163" fmla="*/ 4682756 w 5044395"/>
              <a:gd name="connsiteY163" fmla="*/ 1861603 h 2921371"/>
              <a:gd name="connsiteX164" fmla="*/ 4665935 w 5044395"/>
              <a:gd name="connsiteY164" fmla="*/ 1836371 h 2921371"/>
              <a:gd name="connsiteX165" fmla="*/ 4623884 w 5044395"/>
              <a:gd name="connsiteY165" fmla="*/ 1769084 h 2921371"/>
              <a:gd name="connsiteX166" fmla="*/ 4598654 w 5044395"/>
              <a:gd name="connsiteY166" fmla="*/ 1743851 h 2921371"/>
              <a:gd name="connsiteX167" fmla="*/ 4581833 w 5044395"/>
              <a:gd name="connsiteY167" fmla="*/ 1718619 h 2921371"/>
              <a:gd name="connsiteX168" fmla="*/ 4556603 w 5044395"/>
              <a:gd name="connsiteY168" fmla="*/ 1693386 h 2921371"/>
              <a:gd name="connsiteX169" fmla="*/ 4514552 w 5044395"/>
              <a:gd name="connsiteY169" fmla="*/ 1642921 h 2921371"/>
              <a:gd name="connsiteX170" fmla="*/ 4489321 w 5044395"/>
              <a:gd name="connsiteY170" fmla="*/ 1626099 h 2921371"/>
              <a:gd name="connsiteX171" fmla="*/ 4413629 w 5044395"/>
              <a:gd name="connsiteY171" fmla="*/ 1550401 h 2921371"/>
              <a:gd name="connsiteX172" fmla="*/ 4388398 w 5044395"/>
              <a:gd name="connsiteY172" fmla="*/ 1525169 h 2921371"/>
              <a:gd name="connsiteX173" fmla="*/ 4337937 w 5044395"/>
              <a:gd name="connsiteY173" fmla="*/ 1499936 h 2921371"/>
              <a:gd name="connsiteX174" fmla="*/ 4321117 w 5044395"/>
              <a:gd name="connsiteY174" fmla="*/ 1474704 h 2921371"/>
              <a:gd name="connsiteX175" fmla="*/ 4287476 w 5044395"/>
              <a:gd name="connsiteY175" fmla="*/ 1449471 h 2921371"/>
              <a:gd name="connsiteX176" fmla="*/ 4211784 w 5044395"/>
              <a:gd name="connsiteY176" fmla="*/ 1407417 h 2921371"/>
              <a:gd name="connsiteX177" fmla="*/ 4152913 w 5044395"/>
              <a:gd name="connsiteY177" fmla="*/ 1348541 h 2921371"/>
              <a:gd name="connsiteX178" fmla="*/ 4119272 w 5044395"/>
              <a:gd name="connsiteY178" fmla="*/ 1331719 h 2921371"/>
              <a:gd name="connsiteX179" fmla="*/ 4051990 w 5044395"/>
              <a:gd name="connsiteY179" fmla="*/ 1264432 h 2921371"/>
              <a:gd name="connsiteX180" fmla="*/ 4018349 w 5044395"/>
              <a:gd name="connsiteY180" fmla="*/ 1239200 h 2921371"/>
              <a:gd name="connsiteX181" fmla="*/ 4001529 w 5044395"/>
              <a:gd name="connsiteY181" fmla="*/ 1213967 h 2921371"/>
              <a:gd name="connsiteX182" fmla="*/ 3976298 w 5044395"/>
              <a:gd name="connsiteY182" fmla="*/ 1197146 h 2921371"/>
              <a:gd name="connsiteX183" fmla="*/ 3951068 w 5044395"/>
              <a:gd name="connsiteY183" fmla="*/ 1171913 h 2921371"/>
              <a:gd name="connsiteX184" fmla="*/ 3942657 w 5044395"/>
              <a:gd name="connsiteY184" fmla="*/ 1146680 h 2921371"/>
              <a:gd name="connsiteX185" fmla="*/ 3866966 w 5044395"/>
              <a:gd name="connsiteY185" fmla="*/ 1087805 h 2921371"/>
              <a:gd name="connsiteX186" fmla="*/ 3841735 w 5044395"/>
              <a:gd name="connsiteY186" fmla="*/ 1054161 h 2921371"/>
              <a:gd name="connsiteX187" fmla="*/ 3824914 w 5044395"/>
              <a:gd name="connsiteY187" fmla="*/ 1028929 h 2921371"/>
              <a:gd name="connsiteX188" fmla="*/ 3799684 w 5044395"/>
              <a:gd name="connsiteY188" fmla="*/ 1020518 h 2921371"/>
              <a:gd name="connsiteX189" fmla="*/ 3757633 w 5044395"/>
              <a:gd name="connsiteY189" fmla="*/ 970053 h 2921371"/>
              <a:gd name="connsiteX190" fmla="*/ 3732402 w 5044395"/>
              <a:gd name="connsiteY190" fmla="*/ 961642 h 2921371"/>
              <a:gd name="connsiteX191" fmla="*/ 3715582 w 5044395"/>
              <a:gd name="connsiteY191" fmla="*/ 936409 h 2921371"/>
              <a:gd name="connsiteX192" fmla="*/ 3698761 w 5044395"/>
              <a:gd name="connsiteY192" fmla="*/ 902766 h 2921371"/>
              <a:gd name="connsiteX193" fmla="*/ 3673531 w 5044395"/>
              <a:gd name="connsiteY193" fmla="*/ 885944 h 2921371"/>
              <a:gd name="connsiteX194" fmla="*/ 3614659 w 5044395"/>
              <a:gd name="connsiteY194" fmla="*/ 835479 h 2921371"/>
              <a:gd name="connsiteX195" fmla="*/ 3597839 w 5044395"/>
              <a:gd name="connsiteY195" fmla="*/ 801835 h 2921371"/>
              <a:gd name="connsiteX196" fmla="*/ 3547378 w 5044395"/>
              <a:gd name="connsiteY196" fmla="*/ 751370 h 2921371"/>
              <a:gd name="connsiteX197" fmla="*/ 3513737 w 5044395"/>
              <a:gd name="connsiteY197" fmla="*/ 709316 h 2921371"/>
              <a:gd name="connsiteX198" fmla="*/ 3438045 w 5044395"/>
              <a:gd name="connsiteY198" fmla="*/ 625208 h 2921371"/>
              <a:gd name="connsiteX199" fmla="*/ 3404404 w 5044395"/>
              <a:gd name="connsiteY199" fmla="*/ 616797 h 2921371"/>
              <a:gd name="connsiteX200" fmla="*/ 3337122 w 5044395"/>
              <a:gd name="connsiteY200" fmla="*/ 566332 h 2921371"/>
              <a:gd name="connsiteX201" fmla="*/ 3253020 w 5044395"/>
              <a:gd name="connsiteY201" fmla="*/ 507456 h 2921371"/>
              <a:gd name="connsiteX202" fmla="*/ 3227790 w 5044395"/>
              <a:gd name="connsiteY202" fmla="*/ 490634 h 2921371"/>
              <a:gd name="connsiteX203" fmla="*/ 3210969 w 5044395"/>
              <a:gd name="connsiteY203" fmla="*/ 473812 h 2921371"/>
              <a:gd name="connsiteX204" fmla="*/ 3185739 w 5044395"/>
              <a:gd name="connsiteY204" fmla="*/ 465401 h 2921371"/>
              <a:gd name="connsiteX205" fmla="*/ 3084816 w 5044395"/>
              <a:gd name="connsiteY205" fmla="*/ 406525 h 2921371"/>
              <a:gd name="connsiteX206" fmla="*/ 3084816 w 5044395"/>
              <a:gd name="connsiteY206" fmla="*/ 406525 h 2921371"/>
              <a:gd name="connsiteX207" fmla="*/ 3025945 w 5044395"/>
              <a:gd name="connsiteY207" fmla="*/ 372882 h 2921371"/>
              <a:gd name="connsiteX208" fmla="*/ 2983894 w 5044395"/>
              <a:gd name="connsiteY208" fmla="*/ 364471 h 2921371"/>
              <a:gd name="connsiteX209" fmla="*/ 2925022 w 5044395"/>
              <a:gd name="connsiteY209" fmla="*/ 322417 h 2921371"/>
              <a:gd name="connsiteX210" fmla="*/ 2874561 w 5044395"/>
              <a:gd name="connsiteY210" fmla="*/ 271952 h 2921371"/>
              <a:gd name="connsiteX211" fmla="*/ 2849330 w 5044395"/>
              <a:gd name="connsiteY211" fmla="*/ 246719 h 2921371"/>
              <a:gd name="connsiteX212" fmla="*/ 2782049 w 5044395"/>
              <a:gd name="connsiteY212" fmla="*/ 213076 h 2921371"/>
              <a:gd name="connsiteX213" fmla="*/ 2731587 w 5044395"/>
              <a:gd name="connsiteY213" fmla="*/ 187843 h 2921371"/>
              <a:gd name="connsiteX214" fmla="*/ 2706357 w 5044395"/>
              <a:gd name="connsiteY214" fmla="*/ 179432 h 2921371"/>
              <a:gd name="connsiteX215" fmla="*/ 2672716 w 5044395"/>
              <a:gd name="connsiteY215" fmla="*/ 171021 h 2921371"/>
              <a:gd name="connsiteX216" fmla="*/ 2639075 w 5044395"/>
              <a:gd name="connsiteY216" fmla="*/ 154200 h 2921371"/>
              <a:gd name="connsiteX217" fmla="*/ 2613844 w 5044395"/>
              <a:gd name="connsiteY217" fmla="*/ 137378 h 2921371"/>
              <a:gd name="connsiteX218" fmla="*/ 2580204 w 5044395"/>
              <a:gd name="connsiteY218" fmla="*/ 128967 h 2921371"/>
              <a:gd name="connsiteX219" fmla="*/ 2479281 w 5044395"/>
              <a:gd name="connsiteY219" fmla="*/ 86913 h 2921371"/>
              <a:gd name="connsiteX220" fmla="*/ 2454050 w 5044395"/>
              <a:gd name="connsiteY220" fmla="*/ 78502 h 2921371"/>
              <a:gd name="connsiteX221" fmla="*/ 2403589 w 5044395"/>
              <a:gd name="connsiteY221" fmla="*/ 53269 h 2921371"/>
              <a:gd name="connsiteX222" fmla="*/ 2369948 w 5044395"/>
              <a:gd name="connsiteY222" fmla="*/ 36448 h 2921371"/>
              <a:gd name="connsiteX223" fmla="*/ 2252205 w 5044395"/>
              <a:gd name="connsiteY223" fmla="*/ 11215 h 2921371"/>
              <a:gd name="connsiteX224" fmla="*/ 2210154 w 5044395"/>
              <a:gd name="connsiteY224" fmla="*/ 2804 h 2921371"/>
              <a:gd name="connsiteX225" fmla="*/ 1739183 w 5044395"/>
              <a:gd name="connsiteY225" fmla="*/ 2804 h 292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5044395" h="2921371">
                <a:moveTo>
                  <a:pt x="1739183" y="2804"/>
                </a:moveTo>
                <a:cubicBezTo>
                  <a:pt x="1603218" y="5608"/>
                  <a:pt x="1509168" y="11708"/>
                  <a:pt x="1394364" y="19626"/>
                </a:cubicBezTo>
                <a:cubicBezTo>
                  <a:pt x="1346491" y="22928"/>
                  <a:pt x="1298937" y="29964"/>
                  <a:pt x="1251390" y="36448"/>
                </a:cubicBezTo>
                <a:cubicBezTo>
                  <a:pt x="1237226" y="38380"/>
                  <a:pt x="1223031" y="40751"/>
                  <a:pt x="1209339" y="44859"/>
                </a:cubicBezTo>
                <a:cubicBezTo>
                  <a:pt x="1194879" y="49197"/>
                  <a:pt x="1181424" y="56379"/>
                  <a:pt x="1167288" y="61680"/>
                </a:cubicBezTo>
                <a:cubicBezTo>
                  <a:pt x="1158987" y="64793"/>
                  <a:pt x="1149987" y="66126"/>
                  <a:pt x="1142058" y="70091"/>
                </a:cubicBezTo>
                <a:cubicBezTo>
                  <a:pt x="1133017" y="74612"/>
                  <a:pt x="1125868" y="82392"/>
                  <a:pt x="1116827" y="86913"/>
                </a:cubicBezTo>
                <a:cubicBezTo>
                  <a:pt x="1015143" y="137759"/>
                  <a:pt x="1223859" y="13958"/>
                  <a:pt x="1041135" y="120556"/>
                </a:cubicBezTo>
                <a:cubicBezTo>
                  <a:pt x="949466" y="174034"/>
                  <a:pt x="1030837" y="138134"/>
                  <a:pt x="948623" y="171021"/>
                </a:cubicBezTo>
                <a:cubicBezTo>
                  <a:pt x="900304" y="219345"/>
                  <a:pt x="925379" y="206807"/>
                  <a:pt x="881341" y="221487"/>
                </a:cubicBezTo>
                <a:cubicBezTo>
                  <a:pt x="872931" y="229898"/>
                  <a:pt x="865248" y="239104"/>
                  <a:pt x="856111" y="246719"/>
                </a:cubicBezTo>
                <a:cubicBezTo>
                  <a:pt x="848346" y="253190"/>
                  <a:pt x="838027" y="256393"/>
                  <a:pt x="830880" y="263541"/>
                </a:cubicBezTo>
                <a:cubicBezTo>
                  <a:pt x="785055" y="309368"/>
                  <a:pt x="828607" y="289530"/>
                  <a:pt x="780419" y="305595"/>
                </a:cubicBezTo>
                <a:cubicBezTo>
                  <a:pt x="701674" y="384346"/>
                  <a:pt x="826082" y="261786"/>
                  <a:pt x="713137" y="364471"/>
                </a:cubicBezTo>
                <a:cubicBezTo>
                  <a:pt x="695536" y="380474"/>
                  <a:pt x="662676" y="414936"/>
                  <a:pt x="662676" y="414936"/>
                </a:cubicBezTo>
                <a:cubicBezTo>
                  <a:pt x="659873" y="423347"/>
                  <a:pt x="658571" y="432419"/>
                  <a:pt x="654266" y="440169"/>
                </a:cubicBezTo>
                <a:cubicBezTo>
                  <a:pt x="644449" y="457842"/>
                  <a:pt x="627018" y="471455"/>
                  <a:pt x="620625" y="490634"/>
                </a:cubicBezTo>
                <a:cubicBezTo>
                  <a:pt x="608250" y="527761"/>
                  <a:pt x="616180" y="507936"/>
                  <a:pt x="595394" y="549510"/>
                </a:cubicBezTo>
                <a:cubicBezTo>
                  <a:pt x="592591" y="563528"/>
                  <a:pt x="590085" y="577609"/>
                  <a:pt x="586984" y="591564"/>
                </a:cubicBezTo>
                <a:cubicBezTo>
                  <a:pt x="584477" y="602849"/>
                  <a:pt x="580008" y="613738"/>
                  <a:pt x="578574" y="625208"/>
                </a:cubicBezTo>
                <a:cubicBezTo>
                  <a:pt x="561881" y="758755"/>
                  <a:pt x="585843" y="686934"/>
                  <a:pt x="553343" y="768192"/>
                </a:cubicBezTo>
                <a:cubicBezTo>
                  <a:pt x="552417" y="776531"/>
                  <a:pt x="542815" y="875479"/>
                  <a:pt x="536523" y="894355"/>
                </a:cubicBezTo>
                <a:cubicBezTo>
                  <a:pt x="533327" y="903945"/>
                  <a:pt x="525309" y="911176"/>
                  <a:pt x="519702" y="919587"/>
                </a:cubicBezTo>
                <a:cubicBezTo>
                  <a:pt x="516899" y="947623"/>
                  <a:pt x="517627" y="976241"/>
                  <a:pt x="511292" y="1003696"/>
                </a:cubicBezTo>
                <a:cubicBezTo>
                  <a:pt x="509019" y="1013546"/>
                  <a:pt x="496335" y="1018994"/>
                  <a:pt x="494472" y="1028929"/>
                </a:cubicBezTo>
                <a:cubicBezTo>
                  <a:pt x="487736" y="1064858"/>
                  <a:pt x="489698" y="1101897"/>
                  <a:pt x="486061" y="1138270"/>
                </a:cubicBezTo>
                <a:cubicBezTo>
                  <a:pt x="482036" y="1178521"/>
                  <a:pt x="473533" y="1226323"/>
                  <a:pt x="460831" y="1264432"/>
                </a:cubicBezTo>
                <a:cubicBezTo>
                  <a:pt x="458028" y="1272843"/>
                  <a:pt x="456386" y="1281735"/>
                  <a:pt x="452421" y="1289665"/>
                </a:cubicBezTo>
                <a:cubicBezTo>
                  <a:pt x="447901" y="1298707"/>
                  <a:pt x="441207" y="1306487"/>
                  <a:pt x="435600" y="1314898"/>
                </a:cubicBezTo>
                <a:cubicBezTo>
                  <a:pt x="414464" y="1378312"/>
                  <a:pt x="442973" y="1300152"/>
                  <a:pt x="410370" y="1365363"/>
                </a:cubicBezTo>
                <a:cubicBezTo>
                  <a:pt x="386028" y="1414050"/>
                  <a:pt x="424554" y="1367997"/>
                  <a:pt x="376729" y="1415828"/>
                </a:cubicBezTo>
                <a:cubicBezTo>
                  <a:pt x="367294" y="1444133"/>
                  <a:pt x="368124" y="1445606"/>
                  <a:pt x="351498" y="1474704"/>
                </a:cubicBezTo>
                <a:cubicBezTo>
                  <a:pt x="346483" y="1483481"/>
                  <a:pt x="339198" y="1490895"/>
                  <a:pt x="334678" y="1499936"/>
                </a:cubicBezTo>
                <a:cubicBezTo>
                  <a:pt x="310824" y="1547648"/>
                  <a:pt x="314447" y="1560555"/>
                  <a:pt x="284216" y="1600867"/>
                </a:cubicBezTo>
                <a:cubicBezTo>
                  <a:pt x="277080" y="1610382"/>
                  <a:pt x="267396" y="1617688"/>
                  <a:pt x="258986" y="1626099"/>
                </a:cubicBezTo>
                <a:cubicBezTo>
                  <a:pt x="256183" y="1637314"/>
                  <a:pt x="255745" y="1649403"/>
                  <a:pt x="250576" y="1659743"/>
                </a:cubicBezTo>
                <a:cubicBezTo>
                  <a:pt x="241535" y="1677826"/>
                  <a:pt x="223328" y="1691029"/>
                  <a:pt x="216935" y="1710208"/>
                </a:cubicBezTo>
                <a:cubicBezTo>
                  <a:pt x="197207" y="1769391"/>
                  <a:pt x="222886" y="1696318"/>
                  <a:pt x="191704" y="1769084"/>
                </a:cubicBezTo>
                <a:cubicBezTo>
                  <a:pt x="170814" y="1817832"/>
                  <a:pt x="198797" y="1771061"/>
                  <a:pt x="166473" y="1819549"/>
                </a:cubicBezTo>
                <a:cubicBezTo>
                  <a:pt x="163670" y="1827960"/>
                  <a:pt x="161555" y="1836632"/>
                  <a:pt x="158063" y="1844781"/>
                </a:cubicBezTo>
                <a:cubicBezTo>
                  <a:pt x="119840" y="1933977"/>
                  <a:pt x="163542" y="1816151"/>
                  <a:pt x="124422" y="1920479"/>
                </a:cubicBezTo>
                <a:cubicBezTo>
                  <a:pt x="121309" y="1928780"/>
                  <a:pt x="119125" y="1937411"/>
                  <a:pt x="116012" y="1945712"/>
                </a:cubicBezTo>
                <a:cubicBezTo>
                  <a:pt x="110711" y="1959849"/>
                  <a:pt x="104493" y="1973629"/>
                  <a:pt x="99192" y="1987766"/>
                </a:cubicBezTo>
                <a:cubicBezTo>
                  <a:pt x="96079" y="1996067"/>
                  <a:pt x="94747" y="2005068"/>
                  <a:pt x="90782" y="2012998"/>
                </a:cubicBezTo>
                <a:cubicBezTo>
                  <a:pt x="86262" y="2022039"/>
                  <a:pt x="79568" y="2029820"/>
                  <a:pt x="73961" y="2038231"/>
                </a:cubicBezTo>
                <a:cubicBezTo>
                  <a:pt x="72361" y="2043830"/>
                  <a:pt x="46141" y="2138839"/>
                  <a:pt x="40320" y="2147572"/>
                </a:cubicBezTo>
                <a:lnTo>
                  <a:pt x="23500" y="2172805"/>
                </a:lnTo>
                <a:cubicBezTo>
                  <a:pt x="0" y="2278557"/>
                  <a:pt x="2010" y="2235445"/>
                  <a:pt x="15090" y="2366254"/>
                </a:cubicBezTo>
                <a:cubicBezTo>
                  <a:pt x="16787" y="2383223"/>
                  <a:pt x="16444" y="2401194"/>
                  <a:pt x="23500" y="2416719"/>
                </a:cubicBezTo>
                <a:cubicBezTo>
                  <a:pt x="30928" y="2433062"/>
                  <a:pt x="43512" y="2447091"/>
                  <a:pt x="57141" y="2458774"/>
                </a:cubicBezTo>
                <a:cubicBezTo>
                  <a:pt x="63872" y="2464544"/>
                  <a:pt x="74442" y="2463220"/>
                  <a:pt x="82371" y="2467185"/>
                </a:cubicBezTo>
                <a:cubicBezTo>
                  <a:pt x="91412" y="2471706"/>
                  <a:pt x="99377" y="2478131"/>
                  <a:pt x="107602" y="2484006"/>
                </a:cubicBezTo>
                <a:cubicBezTo>
                  <a:pt x="119008" y="2492154"/>
                  <a:pt x="130600" y="2500116"/>
                  <a:pt x="141243" y="2509239"/>
                </a:cubicBezTo>
                <a:cubicBezTo>
                  <a:pt x="150273" y="2516980"/>
                  <a:pt x="156958" y="2527334"/>
                  <a:pt x="166473" y="2534471"/>
                </a:cubicBezTo>
                <a:cubicBezTo>
                  <a:pt x="179550" y="2544280"/>
                  <a:pt x="194662" y="2551040"/>
                  <a:pt x="208524" y="2559704"/>
                </a:cubicBezTo>
                <a:cubicBezTo>
                  <a:pt x="217096" y="2565062"/>
                  <a:pt x="225183" y="2571168"/>
                  <a:pt x="233755" y="2576526"/>
                </a:cubicBezTo>
                <a:cubicBezTo>
                  <a:pt x="247617" y="2585190"/>
                  <a:pt x="262205" y="2592690"/>
                  <a:pt x="275806" y="2601758"/>
                </a:cubicBezTo>
                <a:cubicBezTo>
                  <a:pt x="287469" y="2609534"/>
                  <a:pt x="297277" y="2620036"/>
                  <a:pt x="309447" y="2626991"/>
                </a:cubicBezTo>
                <a:cubicBezTo>
                  <a:pt x="317144" y="2631390"/>
                  <a:pt x="326749" y="2631437"/>
                  <a:pt x="334678" y="2635402"/>
                </a:cubicBezTo>
                <a:cubicBezTo>
                  <a:pt x="407426" y="2671778"/>
                  <a:pt x="346173" y="2652994"/>
                  <a:pt x="410370" y="2669045"/>
                </a:cubicBezTo>
                <a:cubicBezTo>
                  <a:pt x="543266" y="2652431"/>
                  <a:pt x="517371" y="2679495"/>
                  <a:pt x="586984" y="2618580"/>
                </a:cubicBezTo>
                <a:cubicBezTo>
                  <a:pt x="595935" y="2610747"/>
                  <a:pt x="602826" y="2600650"/>
                  <a:pt x="612215" y="2593347"/>
                </a:cubicBezTo>
                <a:cubicBezTo>
                  <a:pt x="628172" y="2580935"/>
                  <a:pt x="645856" y="2570918"/>
                  <a:pt x="662676" y="2559704"/>
                </a:cubicBezTo>
                <a:lnTo>
                  <a:pt x="687906" y="2542882"/>
                </a:lnTo>
                <a:lnTo>
                  <a:pt x="713137" y="2526061"/>
                </a:lnTo>
                <a:cubicBezTo>
                  <a:pt x="734275" y="2462640"/>
                  <a:pt x="705762" y="2540811"/>
                  <a:pt x="738368" y="2475595"/>
                </a:cubicBezTo>
                <a:cubicBezTo>
                  <a:pt x="762711" y="2426906"/>
                  <a:pt x="724179" y="2472964"/>
                  <a:pt x="772009" y="2425130"/>
                </a:cubicBezTo>
                <a:cubicBezTo>
                  <a:pt x="774812" y="2416719"/>
                  <a:pt x="777127" y="2408130"/>
                  <a:pt x="780419" y="2399898"/>
                </a:cubicBezTo>
                <a:cubicBezTo>
                  <a:pt x="788348" y="2380073"/>
                  <a:pt x="798353" y="2361088"/>
                  <a:pt x="805649" y="2341022"/>
                </a:cubicBezTo>
                <a:cubicBezTo>
                  <a:pt x="809599" y="2330158"/>
                  <a:pt x="810739" y="2318450"/>
                  <a:pt x="814060" y="2307378"/>
                </a:cubicBezTo>
                <a:cubicBezTo>
                  <a:pt x="819155" y="2290394"/>
                  <a:pt x="826819" y="2274173"/>
                  <a:pt x="830880" y="2256913"/>
                </a:cubicBezTo>
                <a:cubicBezTo>
                  <a:pt x="838059" y="2226401"/>
                  <a:pt x="841553" y="2195131"/>
                  <a:pt x="847700" y="2164394"/>
                </a:cubicBezTo>
                <a:cubicBezTo>
                  <a:pt x="849967" y="2153059"/>
                  <a:pt x="852935" y="2141865"/>
                  <a:pt x="856111" y="2130750"/>
                </a:cubicBezTo>
                <a:cubicBezTo>
                  <a:pt x="864110" y="2102752"/>
                  <a:pt x="867673" y="2103427"/>
                  <a:pt x="872931" y="2071874"/>
                </a:cubicBezTo>
                <a:cubicBezTo>
                  <a:pt x="876647" y="2049578"/>
                  <a:pt x="877904" y="2026928"/>
                  <a:pt x="881341" y="2004588"/>
                </a:cubicBezTo>
                <a:cubicBezTo>
                  <a:pt x="883515" y="1990458"/>
                  <a:pt x="887577" y="1976663"/>
                  <a:pt x="889751" y="1962533"/>
                </a:cubicBezTo>
                <a:cubicBezTo>
                  <a:pt x="893188" y="1940192"/>
                  <a:pt x="895358" y="1917675"/>
                  <a:pt x="898162" y="1895246"/>
                </a:cubicBezTo>
                <a:cubicBezTo>
                  <a:pt x="897964" y="1889310"/>
                  <a:pt x="874136" y="1672547"/>
                  <a:pt x="898162" y="1592456"/>
                </a:cubicBezTo>
                <a:cubicBezTo>
                  <a:pt x="901765" y="1580447"/>
                  <a:pt x="910043" y="1570336"/>
                  <a:pt x="914982" y="1558812"/>
                </a:cubicBezTo>
                <a:cubicBezTo>
                  <a:pt x="926747" y="1531356"/>
                  <a:pt x="920289" y="1527832"/>
                  <a:pt x="940213" y="1499936"/>
                </a:cubicBezTo>
                <a:cubicBezTo>
                  <a:pt x="947126" y="1490257"/>
                  <a:pt x="958846" y="1484601"/>
                  <a:pt x="965443" y="1474704"/>
                </a:cubicBezTo>
                <a:cubicBezTo>
                  <a:pt x="975875" y="1459055"/>
                  <a:pt x="981198" y="1440484"/>
                  <a:pt x="990674" y="1424239"/>
                </a:cubicBezTo>
                <a:cubicBezTo>
                  <a:pt x="1024998" y="1365393"/>
                  <a:pt x="1030215" y="1367874"/>
                  <a:pt x="1083186" y="1314898"/>
                </a:cubicBezTo>
                <a:lnTo>
                  <a:pt x="1108417" y="1289665"/>
                </a:lnTo>
                <a:cubicBezTo>
                  <a:pt x="1116827" y="1281254"/>
                  <a:pt x="1122364" y="1268193"/>
                  <a:pt x="1133648" y="1264432"/>
                </a:cubicBezTo>
                <a:cubicBezTo>
                  <a:pt x="1142058" y="1261629"/>
                  <a:pt x="1150808" y="1259691"/>
                  <a:pt x="1158878" y="1256022"/>
                </a:cubicBezTo>
                <a:cubicBezTo>
                  <a:pt x="1181705" y="1245645"/>
                  <a:pt x="1202372" y="1230308"/>
                  <a:pt x="1226160" y="1222378"/>
                </a:cubicBezTo>
                <a:cubicBezTo>
                  <a:pt x="1265712" y="1209192"/>
                  <a:pt x="1243159" y="1217259"/>
                  <a:pt x="1293441" y="1197146"/>
                </a:cubicBezTo>
                <a:cubicBezTo>
                  <a:pt x="1411184" y="1199949"/>
                  <a:pt x="1529123" y="1198209"/>
                  <a:pt x="1646670" y="1205556"/>
                </a:cubicBezTo>
                <a:cubicBezTo>
                  <a:pt x="1664366" y="1206662"/>
                  <a:pt x="1679931" y="1218077"/>
                  <a:pt x="1697132" y="1222378"/>
                </a:cubicBezTo>
                <a:cubicBezTo>
                  <a:pt x="1713675" y="1226514"/>
                  <a:pt x="1730919" y="1227216"/>
                  <a:pt x="1747593" y="1230789"/>
                </a:cubicBezTo>
                <a:cubicBezTo>
                  <a:pt x="1770197" y="1235633"/>
                  <a:pt x="1792253" y="1242848"/>
                  <a:pt x="1814874" y="1247611"/>
                </a:cubicBezTo>
                <a:cubicBezTo>
                  <a:pt x="1845545" y="1254068"/>
                  <a:pt x="1876581" y="1258656"/>
                  <a:pt x="1907387" y="1264432"/>
                </a:cubicBezTo>
                <a:cubicBezTo>
                  <a:pt x="1921437" y="1267066"/>
                  <a:pt x="1935421" y="1270039"/>
                  <a:pt x="1949438" y="1272843"/>
                </a:cubicBezTo>
                <a:cubicBezTo>
                  <a:pt x="1960652" y="1278450"/>
                  <a:pt x="1972194" y="1283444"/>
                  <a:pt x="1983079" y="1289665"/>
                </a:cubicBezTo>
                <a:cubicBezTo>
                  <a:pt x="2085787" y="1348360"/>
                  <a:pt x="2033182" y="1328796"/>
                  <a:pt x="2092411" y="1348541"/>
                </a:cubicBezTo>
                <a:cubicBezTo>
                  <a:pt x="2237535" y="1457394"/>
                  <a:pt x="2010282" y="1294500"/>
                  <a:pt x="2168103" y="1382184"/>
                </a:cubicBezTo>
                <a:cubicBezTo>
                  <a:pt x="2181966" y="1389886"/>
                  <a:pt x="2188752" y="1406733"/>
                  <a:pt x="2201744" y="1415828"/>
                </a:cubicBezTo>
                <a:cubicBezTo>
                  <a:pt x="2217150" y="1426613"/>
                  <a:pt x="2236558" y="1430628"/>
                  <a:pt x="2252205" y="1441060"/>
                </a:cubicBezTo>
                <a:cubicBezTo>
                  <a:pt x="2335284" y="1496450"/>
                  <a:pt x="2268894" y="1474671"/>
                  <a:pt x="2336307" y="1491526"/>
                </a:cubicBezTo>
                <a:cubicBezTo>
                  <a:pt x="2365660" y="1513542"/>
                  <a:pt x="2371750" y="1515631"/>
                  <a:pt x="2395179" y="1541991"/>
                </a:cubicBezTo>
                <a:cubicBezTo>
                  <a:pt x="2409725" y="1558357"/>
                  <a:pt x="2421747" y="1576973"/>
                  <a:pt x="2437230" y="1592456"/>
                </a:cubicBezTo>
                <a:cubicBezTo>
                  <a:pt x="2444377" y="1599604"/>
                  <a:pt x="2454375" y="1603212"/>
                  <a:pt x="2462461" y="1609277"/>
                </a:cubicBezTo>
                <a:cubicBezTo>
                  <a:pt x="2476822" y="1620048"/>
                  <a:pt x="2490152" y="1632150"/>
                  <a:pt x="2504512" y="1642921"/>
                </a:cubicBezTo>
                <a:cubicBezTo>
                  <a:pt x="2512598" y="1648986"/>
                  <a:pt x="2521656" y="1653678"/>
                  <a:pt x="2529742" y="1659743"/>
                </a:cubicBezTo>
                <a:cubicBezTo>
                  <a:pt x="2555313" y="1678923"/>
                  <a:pt x="2580300" y="1698870"/>
                  <a:pt x="2605434" y="1718619"/>
                </a:cubicBezTo>
                <a:cubicBezTo>
                  <a:pt x="2619549" y="1729710"/>
                  <a:pt x="2637528" y="1737326"/>
                  <a:pt x="2647485" y="1752262"/>
                </a:cubicBezTo>
                <a:cubicBezTo>
                  <a:pt x="2653092" y="1760673"/>
                  <a:pt x="2657158" y="1770347"/>
                  <a:pt x="2664306" y="1777495"/>
                </a:cubicBezTo>
                <a:cubicBezTo>
                  <a:pt x="2676999" y="1790189"/>
                  <a:pt x="2692340" y="1799924"/>
                  <a:pt x="2706357" y="1811138"/>
                </a:cubicBezTo>
                <a:cubicBezTo>
                  <a:pt x="2709160" y="1819549"/>
                  <a:pt x="2709229" y="1829448"/>
                  <a:pt x="2714767" y="1836371"/>
                </a:cubicBezTo>
                <a:cubicBezTo>
                  <a:pt x="2721081" y="1844264"/>
                  <a:pt x="2731911" y="1847127"/>
                  <a:pt x="2739997" y="1853192"/>
                </a:cubicBezTo>
                <a:cubicBezTo>
                  <a:pt x="2765568" y="1872372"/>
                  <a:pt x="2789093" y="1894336"/>
                  <a:pt x="2815689" y="1912068"/>
                </a:cubicBezTo>
                <a:cubicBezTo>
                  <a:pt x="2824099" y="1917675"/>
                  <a:pt x="2833441" y="1922090"/>
                  <a:pt x="2840920" y="1928890"/>
                </a:cubicBezTo>
                <a:cubicBezTo>
                  <a:pt x="2864389" y="1950227"/>
                  <a:pt x="2881004" y="1979857"/>
                  <a:pt x="2908202" y="1996177"/>
                </a:cubicBezTo>
                <a:cubicBezTo>
                  <a:pt x="2945250" y="2018407"/>
                  <a:pt x="2951773" y="2020359"/>
                  <a:pt x="2983894" y="2046642"/>
                </a:cubicBezTo>
                <a:cubicBezTo>
                  <a:pt x="3008978" y="2067167"/>
                  <a:pt x="3046184" y="2102783"/>
                  <a:pt x="3076406" y="2122340"/>
                </a:cubicBezTo>
                <a:cubicBezTo>
                  <a:pt x="3112333" y="2145588"/>
                  <a:pt x="3147465" y="2170487"/>
                  <a:pt x="3185739" y="2189626"/>
                </a:cubicBezTo>
                <a:cubicBezTo>
                  <a:pt x="3202559" y="2198037"/>
                  <a:pt x="3220074" y="2205183"/>
                  <a:pt x="3236200" y="2214859"/>
                </a:cubicBezTo>
                <a:cubicBezTo>
                  <a:pt x="3248220" y="2222071"/>
                  <a:pt x="3258015" y="2232565"/>
                  <a:pt x="3269841" y="2240091"/>
                </a:cubicBezTo>
                <a:cubicBezTo>
                  <a:pt x="3288909" y="2252226"/>
                  <a:pt x="3308769" y="2263098"/>
                  <a:pt x="3328712" y="2273735"/>
                </a:cubicBezTo>
                <a:cubicBezTo>
                  <a:pt x="3350836" y="2285536"/>
                  <a:pt x="3374493" y="2294476"/>
                  <a:pt x="3395994" y="2307378"/>
                </a:cubicBezTo>
                <a:cubicBezTo>
                  <a:pt x="3486642" y="2361771"/>
                  <a:pt x="3419276" y="2342315"/>
                  <a:pt x="3496916" y="2357843"/>
                </a:cubicBezTo>
                <a:cubicBezTo>
                  <a:pt x="3505326" y="2366254"/>
                  <a:pt x="3512632" y="2375939"/>
                  <a:pt x="3522147" y="2383076"/>
                </a:cubicBezTo>
                <a:cubicBezTo>
                  <a:pt x="3552203" y="2405620"/>
                  <a:pt x="3567022" y="2408008"/>
                  <a:pt x="3597839" y="2425130"/>
                </a:cubicBezTo>
                <a:cubicBezTo>
                  <a:pt x="3612129" y="2433069"/>
                  <a:pt x="3626028" y="2441699"/>
                  <a:pt x="3639890" y="2450363"/>
                </a:cubicBezTo>
                <a:cubicBezTo>
                  <a:pt x="3648461" y="2455721"/>
                  <a:pt x="3656895" y="2461310"/>
                  <a:pt x="3665120" y="2467185"/>
                </a:cubicBezTo>
                <a:cubicBezTo>
                  <a:pt x="3676526" y="2475333"/>
                  <a:pt x="3686591" y="2485462"/>
                  <a:pt x="3698761" y="2492417"/>
                </a:cubicBezTo>
                <a:cubicBezTo>
                  <a:pt x="3747036" y="2520004"/>
                  <a:pt x="3701275" y="2477691"/>
                  <a:pt x="3749223" y="2517650"/>
                </a:cubicBezTo>
                <a:cubicBezTo>
                  <a:pt x="3758360" y="2525265"/>
                  <a:pt x="3764557" y="2536284"/>
                  <a:pt x="3774453" y="2542882"/>
                </a:cubicBezTo>
                <a:cubicBezTo>
                  <a:pt x="3781829" y="2547800"/>
                  <a:pt x="3791755" y="2547328"/>
                  <a:pt x="3799684" y="2551293"/>
                </a:cubicBezTo>
                <a:cubicBezTo>
                  <a:pt x="3814305" y="2558604"/>
                  <a:pt x="3827718" y="2568115"/>
                  <a:pt x="3841735" y="2576526"/>
                </a:cubicBezTo>
                <a:cubicBezTo>
                  <a:pt x="3844538" y="2584937"/>
                  <a:pt x="3844470" y="2594947"/>
                  <a:pt x="3850145" y="2601758"/>
                </a:cubicBezTo>
                <a:cubicBezTo>
                  <a:pt x="3875468" y="2632147"/>
                  <a:pt x="3892737" y="2625988"/>
                  <a:pt x="3925837" y="2643812"/>
                </a:cubicBezTo>
                <a:cubicBezTo>
                  <a:pt x="3949123" y="2656352"/>
                  <a:pt x="3974418" y="2667165"/>
                  <a:pt x="3993119" y="2685867"/>
                </a:cubicBezTo>
                <a:cubicBezTo>
                  <a:pt x="4001529" y="2694278"/>
                  <a:pt x="4008834" y="2703962"/>
                  <a:pt x="4018349" y="2711099"/>
                </a:cubicBezTo>
                <a:cubicBezTo>
                  <a:pt x="4031426" y="2720908"/>
                  <a:pt x="4047323" y="2726523"/>
                  <a:pt x="4060400" y="2736332"/>
                </a:cubicBezTo>
                <a:cubicBezTo>
                  <a:pt x="4069915" y="2743469"/>
                  <a:pt x="4075234" y="2755787"/>
                  <a:pt x="4085631" y="2761564"/>
                </a:cubicBezTo>
                <a:cubicBezTo>
                  <a:pt x="4101130" y="2770175"/>
                  <a:pt x="4121340" y="2768550"/>
                  <a:pt x="4136092" y="2778386"/>
                </a:cubicBezTo>
                <a:cubicBezTo>
                  <a:pt x="4156108" y="2791731"/>
                  <a:pt x="4183083" y="2810294"/>
                  <a:pt x="4203374" y="2820440"/>
                </a:cubicBezTo>
                <a:cubicBezTo>
                  <a:pt x="4211303" y="2824405"/>
                  <a:pt x="4220195" y="2826047"/>
                  <a:pt x="4228605" y="2828851"/>
                </a:cubicBezTo>
                <a:cubicBezTo>
                  <a:pt x="4237015" y="2834458"/>
                  <a:pt x="4244544" y="2841691"/>
                  <a:pt x="4253835" y="2845673"/>
                </a:cubicBezTo>
                <a:cubicBezTo>
                  <a:pt x="4291571" y="2861847"/>
                  <a:pt x="4279966" y="2846124"/>
                  <a:pt x="4312707" y="2862495"/>
                </a:cubicBezTo>
                <a:cubicBezTo>
                  <a:pt x="4321748" y="2867016"/>
                  <a:pt x="4328348" y="2876119"/>
                  <a:pt x="4337937" y="2879316"/>
                </a:cubicBezTo>
                <a:cubicBezTo>
                  <a:pt x="4354114" y="2884709"/>
                  <a:pt x="4371677" y="2884382"/>
                  <a:pt x="4388398" y="2887727"/>
                </a:cubicBezTo>
                <a:cubicBezTo>
                  <a:pt x="4407333" y="2891514"/>
                  <a:pt x="4428949" y="2897678"/>
                  <a:pt x="4447270" y="2904549"/>
                </a:cubicBezTo>
                <a:cubicBezTo>
                  <a:pt x="4461406" y="2909850"/>
                  <a:pt x="4475304" y="2915764"/>
                  <a:pt x="4489321" y="2921371"/>
                </a:cubicBezTo>
                <a:lnTo>
                  <a:pt x="4876191" y="2904549"/>
                </a:lnTo>
                <a:cubicBezTo>
                  <a:pt x="4895982" y="2903429"/>
                  <a:pt x="4916075" y="2901835"/>
                  <a:pt x="4935062" y="2896138"/>
                </a:cubicBezTo>
                <a:cubicBezTo>
                  <a:pt x="4944744" y="2893233"/>
                  <a:pt x="4952068" y="2885192"/>
                  <a:pt x="4960293" y="2879316"/>
                </a:cubicBezTo>
                <a:cubicBezTo>
                  <a:pt x="4998057" y="2852340"/>
                  <a:pt x="4988598" y="2859420"/>
                  <a:pt x="5019164" y="2828851"/>
                </a:cubicBezTo>
                <a:cubicBezTo>
                  <a:pt x="5021967" y="2820440"/>
                  <a:pt x="5025241" y="2812172"/>
                  <a:pt x="5027574" y="2803619"/>
                </a:cubicBezTo>
                <a:cubicBezTo>
                  <a:pt x="5033657" y="2781314"/>
                  <a:pt x="5044395" y="2736332"/>
                  <a:pt x="5044395" y="2736332"/>
                </a:cubicBezTo>
                <a:cubicBezTo>
                  <a:pt x="5041592" y="2655027"/>
                  <a:pt x="5042932" y="2573473"/>
                  <a:pt x="5035985" y="2492417"/>
                </a:cubicBezTo>
                <a:cubicBezTo>
                  <a:pt x="5034471" y="2474750"/>
                  <a:pt x="5023829" y="2459059"/>
                  <a:pt x="5019164" y="2441952"/>
                </a:cubicBezTo>
                <a:cubicBezTo>
                  <a:pt x="5007730" y="2400026"/>
                  <a:pt x="5013825" y="2369327"/>
                  <a:pt x="4977113" y="2332611"/>
                </a:cubicBezTo>
                <a:cubicBezTo>
                  <a:pt x="4968703" y="2324200"/>
                  <a:pt x="4958480" y="2317275"/>
                  <a:pt x="4951883" y="2307378"/>
                </a:cubicBezTo>
                <a:cubicBezTo>
                  <a:pt x="4825922" y="2118420"/>
                  <a:pt x="5008342" y="2365838"/>
                  <a:pt x="4901421" y="2223270"/>
                </a:cubicBezTo>
                <a:cubicBezTo>
                  <a:pt x="4898618" y="2214859"/>
                  <a:pt x="4896976" y="2205967"/>
                  <a:pt x="4893011" y="2198037"/>
                </a:cubicBezTo>
                <a:cubicBezTo>
                  <a:pt x="4886863" y="2185739"/>
                  <a:pt x="4856673" y="2146780"/>
                  <a:pt x="4850960" y="2139161"/>
                </a:cubicBezTo>
                <a:cubicBezTo>
                  <a:pt x="4832919" y="2085035"/>
                  <a:pt x="4856694" y="2143825"/>
                  <a:pt x="4817319" y="2088696"/>
                </a:cubicBezTo>
                <a:cubicBezTo>
                  <a:pt x="4810032" y="2078493"/>
                  <a:pt x="4807689" y="2065325"/>
                  <a:pt x="4800499" y="2055053"/>
                </a:cubicBezTo>
                <a:cubicBezTo>
                  <a:pt x="4787943" y="2037114"/>
                  <a:pt x="4770593" y="2022807"/>
                  <a:pt x="4758448" y="2004588"/>
                </a:cubicBezTo>
                <a:cubicBezTo>
                  <a:pt x="4697351" y="1912935"/>
                  <a:pt x="4765835" y="1986741"/>
                  <a:pt x="4707986" y="1928890"/>
                </a:cubicBezTo>
                <a:cubicBezTo>
                  <a:pt x="4699576" y="1906461"/>
                  <a:pt x="4692668" y="1883410"/>
                  <a:pt x="4682756" y="1861603"/>
                </a:cubicBezTo>
                <a:cubicBezTo>
                  <a:pt x="4678573" y="1852401"/>
                  <a:pt x="4671292" y="1844943"/>
                  <a:pt x="4665935" y="1836371"/>
                </a:cubicBezTo>
                <a:cubicBezTo>
                  <a:pt x="4661820" y="1829787"/>
                  <a:pt x="4633501" y="1780625"/>
                  <a:pt x="4623884" y="1769084"/>
                </a:cubicBezTo>
                <a:cubicBezTo>
                  <a:pt x="4616270" y="1759946"/>
                  <a:pt x="4606268" y="1752989"/>
                  <a:pt x="4598654" y="1743851"/>
                </a:cubicBezTo>
                <a:cubicBezTo>
                  <a:pt x="4592183" y="1736085"/>
                  <a:pt x="4588304" y="1726385"/>
                  <a:pt x="4581833" y="1718619"/>
                </a:cubicBezTo>
                <a:cubicBezTo>
                  <a:pt x="4574219" y="1709481"/>
                  <a:pt x="4564217" y="1702524"/>
                  <a:pt x="4556603" y="1693386"/>
                </a:cubicBezTo>
                <a:cubicBezTo>
                  <a:pt x="4526536" y="1657302"/>
                  <a:pt x="4554753" y="1676424"/>
                  <a:pt x="4514552" y="1642921"/>
                </a:cubicBezTo>
                <a:cubicBezTo>
                  <a:pt x="4506787" y="1636450"/>
                  <a:pt x="4496876" y="1632815"/>
                  <a:pt x="4489321" y="1626099"/>
                </a:cubicBezTo>
                <a:lnTo>
                  <a:pt x="4413629" y="1550401"/>
                </a:lnTo>
                <a:cubicBezTo>
                  <a:pt x="4405219" y="1541990"/>
                  <a:pt x="4399682" y="1528931"/>
                  <a:pt x="4388398" y="1525169"/>
                </a:cubicBezTo>
                <a:cubicBezTo>
                  <a:pt x="4353579" y="1513561"/>
                  <a:pt x="4370544" y="1521676"/>
                  <a:pt x="4337937" y="1499936"/>
                </a:cubicBezTo>
                <a:cubicBezTo>
                  <a:pt x="4332330" y="1491525"/>
                  <a:pt x="4328264" y="1481852"/>
                  <a:pt x="4321117" y="1474704"/>
                </a:cubicBezTo>
                <a:cubicBezTo>
                  <a:pt x="4311205" y="1464792"/>
                  <a:pt x="4298959" y="1457510"/>
                  <a:pt x="4287476" y="1449471"/>
                </a:cubicBezTo>
                <a:cubicBezTo>
                  <a:pt x="4234898" y="1412663"/>
                  <a:pt x="4253887" y="1421453"/>
                  <a:pt x="4211784" y="1407417"/>
                </a:cubicBezTo>
                <a:cubicBezTo>
                  <a:pt x="4192160" y="1387792"/>
                  <a:pt x="4177736" y="1360954"/>
                  <a:pt x="4152913" y="1348541"/>
                </a:cubicBezTo>
                <a:cubicBezTo>
                  <a:pt x="4141699" y="1342934"/>
                  <a:pt x="4128903" y="1339746"/>
                  <a:pt x="4119272" y="1331719"/>
                </a:cubicBezTo>
                <a:cubicBezTo>
                  <a:pt x="4094906" y="1311413"/>
                  <a:pt x="4077364" y="1283464"/>
                  <a:pt x="4051990" y="1264432"/>
                </a:cubicBezTo>
                <a:lnTo>
                  <a:pt x="4018349" y="1239200"/>
                </a:lnTo>
                <a:cubicBezTo>
                  <a:pt x="4012742" y="1230789"/>
                  <a:pt x="4008676" y="1221115"/>
                  <a:pt x="4001529" y="1213967"/>
                </a:cubicBezTo>
                <a:cubicBezTo>
                  <a:pt x="3994382" y="1206819"/>
                  <a:pt x="3984063" y="1203617"/>
                  <a:pt x="3976298" y="1197146"/>
                </a:cubicBezTo>
                <a:cubicBezTo>
                  <a:pt x="3967161" y="1189531"/>
                  <a:pt x="3959478" y="1180324"/>
                  <a:pt x="3951068" y="1171913"/>
                </a:cubicBezTo>
                <a:cubicBezTo>
                  <a:pt x="3948264" y="1163502"/>
                  <a:pt x="3947976" y="1153773"/>
                  <a:pt x="3942657" y="1146680"/>
                </a:cubicBezTo>
                <a:cubicBezTo>
                  <a:pt x="3912107" y="1105944"/>
                  <a:pt x="3905457" y="1107052"/>
                  <a:pt x="3866966" y="1087805"/>
                </a:cubicBezTo>
                <a:cubicBezTo>
                  <a:pt x="3858556" y="1076590"/>
                  <a:pt x="3849882" y="1065568"/>
                  <a:pt x="3841735" y="1054161"/>
                </a:cubicBezTo>
                <a:cubicBezTo>
                  <a:pt x="3835860" y="1045935"/>
                  <a:pt x="3832807" y="1035244"/>
                  <a:pt x="3824914" y="1028929"/>
                </a:cubicBezTo>
                <a:cubicBezTo>
                  <a:pt x="3817992" y="1023391"/>
                  <a:pt x="3808094" y="1023322"/>
                  <a:pt x="3799684" y="1020518"/>
                </a:cubicBezTo>
                <a:cubicBezTo>
                  <a:pt x="3787273" y="1001901"/>
                  <a:pt x="3777059" y="983005"/>
                  <a:pt x="3757633" y="970053"/>
                </a:cubicBezTo>
                <a:cubicBezTo>
                  <a:pt x="3750257" y="965135"/>
                  <a:pt x="3740812" y="964446"/>
                  <a:pt x="3732402" y="961642"/>
                </a:cubicBezTo>
                <a:cubicBezTo>
                  <a:pt x="3726795" y="953231"/>
                  <a:pt x="3720597" y="945186"/>
                  <a:pt x="3715582" y="936409"/>
                </a:cubicBezTo>
                <a:cubicBezTo>
                  <a:pt x="3709362" y="925523"/>
                  <a:pt x="3706787" y="912398"/>
                  <a:pt x="3698761" y="902766"/>
                </a:cubicBezTo>
                <a:cubicBezTo>
                  <a:pt x="3692290" y="895001"/>
                  <a:pt x="3680678" y="893092"/>
                  <a:pt x="3673531" y="885944"/>
                </a:cubicBezTo>
                <a:cubicBezTo>
                  <a:pt x="3619661" y="832070"/>
                  <a:pt x="3664175" y="851986"/>
                  <a:pt x="3614659" y="835479"/>
                </a:cubicBezTo>
                <a:cubicBezTo>
                  <a:pt x="3609052" y="824264"/>
                  <a:pt x="3605671" y="811626"/>
                  <a:pt x="3597839" y="801835"/>
                </a:cubicBezTo>
                <a:cubicBezTo>
                  <a:pt x="3582979" y="783259"/>
                  <a:pt x="3547378" y="751370"/>
                  <a:pt x="3547378" y="751370"/>
                </a:cubicBezTo>
                <a:cubicBezTo>
                  <a:pt x="3531003" y="702248"/>
                  <a:pt x="3551778" y="747360"/>
                  <a:pt x="3513737" y="709316"/>
                </a:cubicBezTo>
                <a:cubicBezTo>
                  <a:pt x="3492254" y="687831"/>
                  <a:pt x="3467837" y="632657"/>
                  <a:pt x="3438045" y="625208"/>
                </a:cubicBezTo>
                <a:lnTo>
                  <a:pt x="3404404" y="616797"/>
                </a:lnTo>
                <a:cubicBezTo>
                  <a:pt x="3354940" y="567329"/>
                  <a:pt x="3406791" y="615104"/>
                  <a:pt x="3337122" y="566332"/>
                </a:cubicBezTo>
                <a:cubicBezTo>
                  <a:pt x="3188168" y="462056"/>
                  <a:pt x="3396188" y="596943"/>
                  <a:pt x="3253020" y="507456"/>
                </a:cubicBezTo>
                <a:cubicBezTo>
                  <a:pt x="3244449" y="502098"/>
                  <a:pt x="3235683" y="496949"/>
                  <a:pt x="3227790" y="490634"/>
                </a:cubicBezTo>
                <a:cubicBezTo>
                  <a:pt x="3221598" y="485680"/>
                  <a:pt x="3217769" y="477892"/>
                  <a:pt x="3210969" y="473812"/>
                </a:cubicBezTo>
                <a:cubicBezTo>
                  <a:pt x="3203367" y="469251"/>
                  <a:pt x="3194149" y="468205"/>
                  <a:pt x="3185739" y="465401"/>
                </a:cubicBezTo>
                <a:cubicBezTo>
                  <a:pt x="3132038" y="425124"/>
                  <a:pt x="3164635" y="446438"/>
                  <a:pt x="3084816" y="406525"/>
                </a:cubicBezTo>
                <a:lnTo>
                  <a:pt x="3084816" y="406525"/>
                </a:lnTo>
                <a:cubicBezTo>
                  <a:pt x="3066363" y="394223"/>
                  <a:pt x="3047281" y="379995"/>
                  <a:pt x="3025945" y="372882"/>
                </a:cubicBezTo>
                <a:cubicBezTo>
                  <a:pt x="3012384" y="368361"/>
                  <a:pt x="2997911" y="367275"/>
                  <a:pt x="2983894" y="364471"/>
                </a:cubicBezTo>
                <a:cubicBezTo>
                  <a:pt x="2966347" y="352772"/>
                  <a:pt x="2939921" y="335827"/>
                  <a:pt x="2925022" y="322417"/>
                </a:cubicBezTo>
                <a:cubicBezTo>
                  <a:pt x="2907341" y="306503"/>
                  <a:pt x="2891381" y="288774"/>
                  <a:pt x="2874561" y="271952"/>
                </a:cubicBezTo>
                <a:cubicBezTo>
                  <a:pt x="2866151" y="263541"/>
                  <a:pt x="2859969" y="252039"/>
                  <a:pt x="2849330" y="246719"/>
                </a:cubicBezTo>
                <a:lnTo>
                  <a:pt x="2782049" y="213076"/>
                </a:lnTo>
                <a:cubicBezTo>
                  <a:pt x="2765228" y="204665"/>
                  <a:pt x="2749428" y="193791"/>
                  <a:pt x="2731587" y="187843"/>
                </a:cubicBezTo>
                <a:cubicBezTo>
                  <a:pt x="2723177" y="185039"/>
                  <a:pt x="2714881" y="181868"/>
                  <a:pt x="2706357" y="179432"/>
                </a:cubicBezTo>
                <a:cubicBezTo>
                  <a:pt x="2695243" y="176256"/>
                  <a:pt x="2683539" y="175080"/>
                  <a:pt x="2672716" y="171021"/>
                </a:cubicBezTo>
                <a:cubicBezTo>
                  <a:pt x="2660977" y="166619"/>
                  <a:pt x="2649960" y="160421"/>
                  <a:pt x="2639075" y="154200"/>
                </a:cubicBezTo>
                <a:cubicBezTo>
                  <a:pt x="2630299" y="149185"/>
                  <a:pt x="2623135" y="141360"/>
                  <a:pt x="2613844" y="137378"/>
                </a:cubicBezTo>
                <a:cubicBezTo>
                  <a:pt x="2603220" y="132824"/>
                  <a:pt x="2591417" y="131771"/>
                  <a:pt x="2580204" y="128967"/>
                </a:cubicBezTo>
                <a:cubicBezTo>
                  <a:pt x="2532844" y="97391"/>
                  <a:pt x="2564563" y="115342"/>
                  <a:pt x="2479281" y="86913"/>
                </a:cubicBezTo>
                <a:lnTo>
                  <a:pt x="2454050" y="78502"/>
                </a:lnTo>
                <a:cubicBezTo>
                  <a:pt x="2405569" y="46177"/>
                  <a:pt x="2452333" y="74160"/>
                  <a:pt x="2403589" y="53269"/>
                </a:cubicBezTo>
                <a:cubicBezTo>
                  <a:pt x="2392065" y="48330"/>
                  <a:pt x="2381842" y="40413"/>
                  <a:pt x="2369948" y="36448"/>
                </a:cubicBezTo>
                <a:cubicBezTo>
                  <a:pt x="2322290" y="20561"/>
                  <a:pt x="2298791" y="19686"/>
                  <a:pt x="2252205" y="11215"/>
                </a:cubicBezTo>
                <a:cubicBezTo>
                  <a:pt x="2238141" y="8658"/>
                  <a:pt x="2224447" y="3027"/>
                  <a:pt x="2210154" y="2804"/>
                </a:cubicBezTo>
                <a:cubicBezTo>
                  <a:pt x="2044774" y="220"/>
                  <a:pt x="1875148" y="0"/>
                  <a:pt x="1739183" y="2804"/>
                </a:cubicBezTo>
                <a:close/>
              </a:path>
            </a:pathLst>
          </a:custGeom>
          <a:solidFill>
            <a:srgbClr val="FF0000">
              <a:alpha val="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062232" y="5576396"/>
            <a:ext cx="6015402" cy="477054"/>
          </a:xfrm>
          <a:prstGeom prst="rect">
            <a:avLst/>
          </a:prstGeom>
          <a:noFill/>
        </p:spPr>
        <p:txBody>
          <a:bodyPr wrap="square" rtlCol="0">
            <a:spAutoFit/>
          </a:bodyPr>
          <a:lstStyle/>
          <a:p>
            <a:r>
              <a:rPr lang="en-US" sz="2500" b="1" dirty="0" smtClean="0">
                <a:solidFill>
                  <a:schemeClr val="bg1"/>
                </a:solidFill>
              </a:rPr>
              <a:t>Also known as The Fertile Crescent</a:t>
            </a:r>
            <a:endParaRPr lang="en-US" sz="25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0125" y="96838"/>
            <a:ext cx="8612875" cy="1390768"/>
          </a:xfrm>
        </p:spPr>
        <p:txBody>
          <a:bodyPr rtlCol="0">
            <a:normAutofit fontScale="90000"/>
          </a:bodyPr>
          <a:lstStyle/>
          <a:p>
            <a:pPr eaLnBrk="1" fontAlgn="auto" hangingPunct="1">
              <a:spcAft>
                <a:spcPts val="0"/>
              </a:spcAft>
              <a:defRPr/>
            </a:pPr>
            <a:r>
              <a:rPr lang="en-US" dirty="0" smtClean="0"/>
              <a:t>Why was the Fertile Crescent called the “Crossroads of the World”?</a:t>
            </a:r>
          </a:p>
        </p:txBody>
      </p:sp>
      <p:pic>
        <p:nvPicPr>
          <p:cNvPr id="12291" name="Picture 5" descr="Image:Fertile Crescent map.png">
            <a:hlinkClick r:id="rId2"/>
          </p:cNvPr>
          <p:cNvPicPr>
            <a:picLocks noGrp="1" noChangeAspect="1" noChangeArrowheads="1"/>
          </p:cNvPicPr>
          <p:nvPr>
            <p:ph idx="1"/>
          </p:nvPr>
        </p:nvPicPr>
        <p:blipFill>
          <a:blip r:embed="rId3" cstate="print"/>
          <a:srcRect/>
          <a:stretch>
            <a:fillRect/>
          </a:stretch>
        </p:blipFill>
        <p:spPr>
          <a:xfrm>
            <a:off x="609600" y="1981200"/>
            <a:ext cx="8153400" cy="4572000"/>
          </a:xfrm>
        </p:spPr>
      </p:pic>
    </p:spTree>
    <p:extLst>
      <p:ext uri="{BB962C8B-B14F-4D97-AF65-F5344CB8AC3E}">
        <p14:creationId xmlns:p14="http://schemas.microsoft.com/office/powerpoint/2010/main" val="321092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578"/>
            <a:ext cx="8524239" cy="984244"/>
          </a:xfrm>
        </p:spPr>
        <p:txBody>
          <a:bodyPr>
            <a:normAutofit/>
          </a:bodyPr>
          <a:lstStyle/>
          <a:p>
            <a:r>
              <a:rPr lang="en-US" dirty="0" smtClean="0">
                <a:latin typeface="Baskerville Old Face" panose="02020602080505020303" pitchFamily="18" charset="0"/>
              </a:rPr>
              <a:t>Mesopotamia/Sumer</a:t>
            </a:r>
            <a:endParaRPr lang="en-US" dirty="0">
              <a:latin typeface="Baskerville Old Face" panose="02020602080505020303" pitchFamily="18" charset="0"/>
            </a:endParaRPr>
          </a:p>
        </p:txBody>
      </p:sp>
      <p:sp>
        <p:nvSpPr>
          <p:cNvPr id="3" name="Content Placeholder 2"/>
          <p:cNvSpPr>
            <a:spLocks noGrp="1"/>
          </p:cNvSpPr>
          <p:nvPr>
            <p:ph idx="1"/>
          </p:nvPr>
        </p:nvSpPr>
        <p:spPr>
          <a:xfrm>
            <a:off x="-109182" y="1466341"/>
            <a:ext cx="9253182" cy="5275653"/>
          </a:xfrm>
        </p:spPr>
        <p:txBody>
          <a:bodyPr>
            <a:normAutofit lnSpcReduction="10000"/>
          </a:bodyPr>
          <a:lstStyle/>
          <a:p>
            <a:pPr marL="457200" lvl="0" indent="-457200">
              <a:buFont typeface="+mj-lt"/>
              <a:buAutoNum type="arabicPeriod" startAt="4"/>
            </a:pPr>
            <a:r>
              <a:rPr lang="en-US" sz="4300" b="1" u="sng" dirty="0" smtClean="0">
                <a:solidFill>
                  <a:schemeClr val="bg1"/>
                </a:solidFill>
              </a:rPr>
              <a:t>Geography</a:t>
            </a:r>
            <a:r>
              <a:rPr lang="en-US" dirty="0" smtClean="0"/>
              <a:t> of Mesopotamia	</a:t>
            </a:r>
            <a:endParaRPr lang="en-US" sz="2000" dirty="0" smtClean="0"/>
          </a:p>
          <a:p>
            <a:pPr marL="806450" lvl="1" indent="-457200">
              <a:buFont typeface="+mj-lt"/>
              <a:buAutoNum type="alphaLcPeriod"/>
            </a:pPr>
            <a:r>
              <a:rPr lang="en-US" sz="2400" dirty="0" smtClean="0"/>
              <a:t>Located in modern day </a:t>
            </a:r>
            <a:r>
              <a:rPr lang="en-US" sz="2400" b="1" u="sng" dirty="0" smtClean="0">
                <a:solidFill>
                  <a:srgbClr val="32FFF6"/>
                </a:solidFill>
              </a:rPr>
              <a:t>Iraq</a:t>
            </a:r>
            <a:endParaRPr lang="en-US" sz="2000" b="1" u="sng" dirty="0" smtClean="0">
              <a:solidFill>
                <a:srgbClr val="32FFF6"/>
              </a:solidFill>
            </a:endParaRPr>
          </a:p>
          <a:p>
            <a:pPr marL="806450" lvl="1" indent="-457200">
              <a:buFont typeface="+mj-lt"/>
              <a:buAutoNum type="alphaLcPeriod"/>
            </a:pPr>
            <a:r>
              <a:rPr lang="en-US" sz="2400" dirty="0" smtClean="0"/>
              <a:t>Rich land and curved shape led scholars to call it the </a:t>
            </a:r>
            <a:r>
              <a:rPr lang="en-US" sz="2400" b="1" u="sng" dirty="0" smtClean="0">
                <a:solidFill>
                  <a:srgbClr val="32FFF6"/>
                </a:solidFill>
              </a:rPr>
              <a:t>Fertile Crescent</a:t>
            </a:r>
            <a:endParaRPr lang="en-US" sz="2000" b="1" u="sng" dirty="0" smtClean="0">
              <a:solidFill>
                <a:srgbClr val="32FFF6"/>
              </a:solidFill>
            </a:endParaRPr>
          </a:p>
          <a:p>
            <a:pPr marL="806450" lvl="1" indent="-457200">
              <a:buFont typeface="+mj-lt"/>
              <a:buAutoNum type="alphaLcPeriod"/>
            </a:pPr>
            <a:r>
              <a:rPr lang="en-US" sz="2400" b="1" u="sng" dirty="0" smtClean="0">
                <a:solidFill>
                  <a:srgbClr val="32FFF6"/>
                </a:solidFill>
              </a:rPr>
              <a:t>Tigris</a:t>
            </a:r>
            <a:r>
              <a:rPr lang="en-US" sz="2400" dirty="0" smtClean="0"/>
              <a:t> and </a:t>
            </a:r>
            <a:r>
              <a:rPr lang="en-US" sz="2400" b="1" u="sng" dirty="0" smtClean="0">
                <a:solidFill>
                  <a:srgbClr val="32FFF6"/>
                </a:solidFill>
              </a:rPr>
              <a:t>Euphrates</a:t>
            </a:r>
            <a:r>
              <a:rPr lang="en-US" sz="2400" dirty="0" smtClean="0"/>
              <a:t> Rivers run through region</a:t>
            </a:r>
            <a:endParaRPr lang="en-US" sz="2000" dirty="0" smtClean="0"/>
          </a:p>
          <a:p>
            <a:pPr marL="806450" lvl="1" indent="-457200">
              <a:buFont typeface="+mj-lt"/>
              <a:buAutoNum type="alphaLcPeriod"/>
            </a:pPr>
            <a:r>
              <a:rPr lang="en-US" sz="2400" dirty="0" smtClean="0"/>
              <a:t>Rivers </a:t>
            </a:r>
            <a:r>
              <a:rPr lang="en-US" sz="2400" b="1" u="sng" dirty="0" smtClean="0">
                <a:solidFill>
                  <a:schemeClr val="accent2"/>
                </a:solidFill>
              </a:rPr>
              <a:t>unpredictably flood </a:t>
            </a:r>
            <a:r>
              <a:rPr lang="en-US" sz="2400" dirty="0" smtClean="0"/>
              <a:t>yearly leaving thick layer of mineral rich </a:t>
            </a:r>
            <a:r>
              <a:rPr lang="en-US" sz="2400" b="1" u="sng" dirty="0" smtClean="0">
                <a:solidFill>
                  <a:srgbClr val="32FFF6"/>
                </a:solidFill>
              </a:rPr>
              <a:t>silt</a:t>
            </a:r>
            <a:endParaRPr lang="en-US" sz="2000" b="1" u="sng" dirty="0" smtClean="0">
              <a:solidFill>
                <a:srgbClr val="32FFF6"/>
              </a:solidFill>
            </a:endParaRPr>
          </a:p>
          <a:p>
            <a:pPr marL="806450" lvl="1" indent="-457200">
              <a:buFont typeface="+mj-lt"/>
              <a:buAutoNum type="alphaLcPeriod"/>
            </a:pPr>
            <a:r>
              <a:rPr lang="en-US" sz="2400" dirty="0" smtClean="0"/>
              <a:t>Periods of no rain could cause </a:t>
            </a:r>
            <a:r>
              <a:rPr lang="en-US" sz="2400" b="1" u="sng" dirty="0" smtClean="0">
                <a:solidFill>
                  <a:srgbClr val="32FFF6"/>
                </a:solidFill>
              </a:rPr>
              <a:t>desert</a:t>
            </a:r>
            <a:r>
              <a:rPr lang="en-US" sz="2400" dirty="0" smtClean="0"/>
              <a:t> conditions.  Solution: </a:t>
            </a:r>
            <a:r>
              <a:rPr lang="en-US" sz="2400" b="1" u="sng" dirty="0" smtClean="0">
                <a:solidFill>
                  <a:srgbClr val="32FFF6"/>
                </a:solidFill>
              </a:rPr>
              <a:t>irrigation</a:t>
            </a:r>
            <a:r>
              <a:rPr lang="en-US" sz="2400" dirty="0" smtClean="0"/>
              <a:t>.</a:t>
            </a:r>
            <a:endParaRPr lang="en-US" sz="2000" dirty="0" smtClean="0"/>
          </a:p>
          <a:p>
            <a:pPr marL="806450" lvl="1" indent="-457200">
              <a:buFont typeface="+mj-lt"/>
              <a:buAutoNum type="alphaLcPeriod"/>
            </a:pPr>
            <a:r>
              <a:rPr lang="en-US" sz="2162" dirty="0" smtClean="0"/>
              <a:t>No </a:t>
            </a:r>
            <a:r>
              <a:rPr lang="en-US" sz="2162" b="1" u="sng" dirty="0" smtClean="0">
                <a:solidFill>
                  <a:srgbClr val="32FFF6"/>
                </a:solidFill>
              </a:rPr>
              <a:t>natural barriers</a:t>
            </a:r>
            <a:r>
              <a:rPr lang="en-US" sz="2162" dirty="0" smtClean="0"/>
              <a:t> in Mesopotamia for protection.  Solution: they built </a:t>
            </a:r>
            <a:r>
              <a:rPr lang="en-US" sz="2162" b="1" u="sng" dirty="0" smtClean="0">
                <a:solidFill>
                  <a:srgbClr val="32FFF6"/>
                </a:solidFill>
              </a:rPr>
              <a:t>walls</a:t>
            </a:r>
          </a:p>
          <a:p>
            <a:pPr marL="806450" lvl="1" indent="-457200">
              <a:buFont typeface="+mj-lt"/>
              <a:buAutoNum type="alphaLcPeriod"/>
            </a:pPr>
            <a:r>
              <a:rPr lang="en-US" sz="2162" dirty="0" smtClean="0"/>
              <a:t>Natural resources were </a:t>
            </a:r>
            <a:r>
              <a:rPr lang="en-US" sz="2162" b="1" u="sng" dirty="0" smtClean="0">
                <a:solidFill>
                  <a:srgbClr val="32FFF6"/>
                </a:solidFill>
              </a:rPr>
              <a:t>scarce</a:t>
            </a:r>
            <a:r>
              <a:rPr lang="en-US" sz="2162" dirty="0" smtClean="0"/>
              <a:t>.  Solution: </a:t>
            </a:r>
            <a:r>
              <a:rPr lang="en-US" sz="2162" b="1" u="sng" dirty="0" smtClean="0">
                <a:solidFill>
                  <a:srgbClr val="32FFF6"/>
                </a:solidFill>
              </a:rPr>
              <a:t>trade</a:t>
            </a:r>
            <a:r>
              <a:rPr lang="en-US" sz="2162" dirty="0" smtClean="0"/>
              <a:t> networks were established.</a:t>
            </a:r>
          </a:p>
          <a:p>
            <a:endParaRPr lang="en-US" dirty="0"/>
          </a:p>
        </p:txBody>
      </p:sp>
      <p:sp>
        <p:nvSpPr>
          <p:cNvPr id="4" name="Content Placeholder 2"/>
          <p:cNvSpPr txBox="1">
            <a:spLocks/>
          </p:cNvSpPr>
          <p:nvPr/>
        </p:nvSpPr>
        <p:spPr>
          <a:xfrm>
            <a:off x="152400" y="1600201"/>
            <a:ext cx="9144000" cy="4782363"/>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0" y="1600202"/>
            <a:ext cx="9448800" cy="4916222"/>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ts val="2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accel="50000" decel="5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skerville Old Face" panose="02020602080505020303" pitchFamily="18" charset="0"/>
              </a:rPr>
              <a:t>Sumer</a:t>
            </a:r>
            <a:endParaRPr lang="en-US" b="1" dirty="0">
              <a:latin typeface="Baskerville Old Face" panose="02020602080505020303" pitchFamily="18" charset="0"/>
            </a:endParaRPr>
          </a:p>
        </p:txBody>
      </p:sp>
      <p:pic>
        <p:nvPicPr>
          <p:cNvPr id="5" name="Picture 4"/>
          <p:cNvPicPr>
            <a:picLocks noChangeAspect="1"/>
          </p:cNvPicPr>
          <p:nvPr/>
        </p:nvPicPr>
        <p:blipFill>
          <a:blip r:embed="rId2"/>
          <a:stretch>
            <a:fillRect/>
          </a:stretch>
        </p:blipFill>
        <p:spPr>
          <a:xfrm>
            <a:off x="1561897" y="1676400"/>
            <a:ext cx="6243702" cy="470836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577"/>
            <a:ext cx="8510729" cy="1310063"/>
          </a:xfrm>
        </p:spPr>
        <p:txBody>
          <a:bodyPr>
            <a:normAutofit/>
          </a:bodyPr>
          <a:lstStyle/>
          <a:p>
            <a:r>
              <a:rPr lang="en-US" b="1" dirty="0" smtClean="0">
                <a:latin typeface="Baskerville Old Face" panose="02020602080505020303" pitchFamily="18" charset="0"/>
              </a:rPr>
              <a:t>Mesopotamia/Sumer</a:t>
            </a:r>
            <a:endParaRPr lang="en-US" b="1" dirty="0">
              <a:latin typeface="Baskerville Old Face" panose="02020602080505020303" pitchFamily="18" charset="0"/>
            </a:endParaRPr>
          </a:p>
        </p:txBody>
      </p:sp>
      <p:sp>
        <p:nvSpPr>
          <p:cNvPr id="3" name="Content Placeholder 2"/>
          <p:cNvSpPr>
            <a:spLocks noGrp="1"/>
          </p:cNvSpPr>
          <p:nvPr>
            <p:ph idx="1"/>
          </p:nvPr>
        </p:nvSpPr>
        <p:spPr>
          <a:xfrm>
            <a:off x="0" y="1600201"/>
            <a:ext cx="9144000" cy="5257799"/>
          </a:xfrm>
        </p:spPr>
        <p:txBody>
          <a:bodyPr>
            <a:normAutofit/>
          </a:bodyPr>
          <a:lstStyle/>
          <a:p>
            <a:pPr marL="457200" lvl="0" indent="-457200">
              <a:buFont typeface="+mj-lt"/>
              <a:buAutoNum type="arabicPeriod" startAt="5"/>
            </a:pPr>
            <a:r>
              <a:rPr lang="en-US" dirty="0" smtClean="0"/>
              <a:t>Sumerians Create </a:t>
            </a:r>
            <a:r>
              <a:rPr lang="en-US" sz="4000" b="1" u="sng" dirty="0" smtClean="0">
                <a:solidFill>
                  <a:schemeClr val="bg1"/>
                </a:solidFill>
              </a:rPr>
              <a:t>City-States/Religion</a:t>
            </a:r>
          </a:p>
          <a:p>
            <a:pPr marL="806450" lvl="1" indent="-457200">
              <a:buFont typeface="+mj-lt"/>
              <a:buAutoNum type="alphaLcPeriod"/>
            </a:pPr>
            <a:r>
              <a:rPr lang="en-US" sz="2400" dirty="0" smtClean="0"/>
              <a:t>The Sumerians exemplified the </a:t>
            </a:r>
            <a:r>
              <a:rPr lang="en-US" sz="2400" b="1" u="sng" dirty="0" smtClean="0">
                <a:solidFill>
                  <a:srgbClr val="32FFF6"/>
                </a:solidFill>
              </a:rPr>
              <a:t>5 characteristics</a:t>
            </a:r>
            <a:r>
              <a:rPr lang="en-US" sz="2400" dirty="0" smtClean="0"/>
              <a:t> of a civilization</a:t>
            </a:r>
          </a:p>
          <a:p>
            <a:pPr marL="806450" lvl="1" indent="-457200">
              <a:buFont typeface="+mj-lt"/>
              <a:buAutoNum type="alphaLcPeriod"/>
            </a:pPr>
            <a:r>
              <a:rPr lang="en-US" sz="2400" dirty="0" smtClean="0"/>
              <a:t>Sumerians developed </a:t>
            </a:r>
            <a:r>
              <a:rPr lang="en-US" sz="2400" b="1" u="sng" dirty="0" smtClean="0"/>
              <a:t>city-states:</a:t>
            </a:r>
            <a:r>
              <a:rPr lang="en-US" sz="2400" dirty="0" smtClean="0"/>
              <a:t> </a:t>
            </a:r>
            <a:r>
              <a:rPr lang="en-US" sz="2400" b="1" u="sng" dirty="0" smtClean="0">
                <a:solidFill>
                  <a:srgbClr val="32FFF6"/>
                </a:solidFill>
              </a:rPr>
              <a:t>city that functioned like an independent country</a:t>
            </a:r>
          </a:p>
          <a:p>
            <a:pPr marL="806450" lvl="1" indent="-457200">
              <a:buFont typeface="+mj-lt"/>
              <a:buAutoNum type="alphaLcPeriod"/>
            </a:pPr>
            <a:r>
              <a:rPr lang="en-US" sz="2400" dirty="0" smtClean="0"/>
              <a:t>Early </a:t>
            </a:r>
            <a:r>
              <a:rPr lang="en-US" sz="2400" b="1" u="sng" dirty="0" smtClean="0">
                <a:solidFill>
                  <a:srgbClr val="32FFF6"/>
                </a:solidFill>
              </a:rPr>
              <a:t>government</a:t>
            </a:r>
            <a:r>
              <a:rPr lang="en-US" sz="2400" dirty="0" smtClean="0"/>
              <a:t> was controlled by </a:t>
            </a:r>
            <a:r>
              <a:rPr lang="en-US" sz="2400" b="1" u="sng" dirty="0" smtClean="0">
                <a:solidFill>
                  <a:srgbClr val="32FFF6"/>
                </a:solidFill>
              </a:rPr>
              <a:t>temple priests</a:t>
            </a:r>
          </a:p>
          <a:p>
            <a:pPr marL="806450" lvl="1" indent="-457200">
              <a:buFont typeface="+mj-lt"/>
              <a:buAutoNum type="alphaLcPeriod"/>
            </a:pPr>
            <a:r>
              <a:rPr lang="en-US" sz="2400" b="1" u="sng" dirty="0" smtClean="0">
                <a:solidFill>
                  <a:srgbClr val="32FFF6"/>
                </a:solidFill>
              </a:rPr>
              <a:t>Ziggurat</a:t>
            </a:r>
            <a:r>
              <a:rPr lang="en-US" sz="2400" dirty="0" smtClean="0"/>
              <a:t> was a place of worship and like a town hall</a:t>
            </a:r>
          </a:p>
          <a:p>
            <a:pPr marL="806450" lvl="1" indent="-457200">
              <a:buFont typeface="+mj-lt"/>
              <a:buAutoNum type="alphaLcPeriod"/>
            </a:pPr>
            <a:r>
              <a:rPr lang="en-US" sz="2400" dirty="0" smtClean="0"/>
              <a:t>In some cases, military leaders became full-time rulers and passed powers to </a:t>
            </a:r>
            <a:r>
              <a:rPr lang="en-US" sz="2400" b="1" u="sng" dirty="0" smtClean="0">
                <a:solidFill>
                  <a:srgbClr val="32FFF6"/>
                </a:solidFill>
              </a:rPr>
              <a:t>sons</a:t>
            </a:r>
          </a:p>
          <a:p>
            <a:pPr marL="806450" lvl="1" indent="-457200">
              <a:buFont typeface="+mj-lt"/>
              <a:buAutoNum type="alphaLcPeriod"/>
            </a:pPr>
            <a:r>
              <a:rPr lang="en-US" sz="2400" dirty="0" smtClean="0"/>
              <a:t>Dynasty: </a:t>
            </a:r>
            <a:r>
              <a:rPr lang="en-US" sz="2400" b="1" u="sng" dirty="0" smtClean="0">
                <a:solidFill>
                  <a:srgbClr val="32FFF6"/>
                </a:solidFill>
              </a:rPr>
              <a:t>series of rulers from same family line</a:t>
            </a:r>
          </a:p>
          <a:p>
            <a:pPr marL="806450" lvl="1" indent="-457200">
              <a:buFont typeface="+mj-lt"/>
              <a:buAutoNum type="alphaLcPeriod"/>
            </a:pPr>
            <a:r>
              <a:rPr lang="en-US" sz="2400" b="1" u="sng" dirty="0" smtClean="0">
                <a:solidFill>
                  <a:schemeClr val="accent2"/>
                </a:solidFill>
              </a:rPr>
              <a:t>Cultural Diffusion</a:t>
            </a:r>
            <a:r>
              <a:rPr lang="en-US" sz="2400" dirty="0" smtClean="0"/>
              <a:t>: ideas or products </a:t>
            </a:r>
            <a:r>
              <a:rPr lang="en-US" sz="2400" b="1" u="sng" dirty="0" smtClean="0">
                <a:solidFill>
                  <a:srgbClr val="32FFF6"/>
                </a:solidFill>
              </a:rPr>
              <a:t>spread</a:t>
            </a:r>
            <a:r>
              <a:rPr lang="en-US" sz="2400" dirty="0" smtClean="0"/>
              <a:t> from one culture to another through </a:t>
            </a:r>
            <a:r>
              <a:rPr lang="en-US" sz="2400" b="1" u="sng" dirty="0" smtClean="0">
                <a:solidFill>
                  <a:srgbClr val="32FFF6"/>
                </a:solidFill>
              </a:rPr>
              <a:t>conquest</a:t>
            </a:r>
            <a:r>
              <a:rPr lang="en-US" sz="2400" dirty="0" smtClean="0"/>
              <a:t> and </a:t>
            </a:r>
            <a:r>
              <a:rPr lang="en-US" sz="2400" b="1" u="sng" dirty="0" smtClean="0">
                <a:solidFill>
                  <a:srgbClr val="32FFF6"/>
                </a:solidFill>
              </a:rPr>
              <a:t>trade</a:t>
            </a:r>
          </a:p>
          <a:p>
            <a:endParaRPr lang="en-US" dirty="0"/>
          </a:p>
        </p:txBody>
      </p:sp>
      <p:sp>
        <p:nvSpPr>
          <p:cNvPr id="4" name="Content Placeholder 2"/>
          <p:cNvSpPr txBox="1">
            <a:spLocks/>
          </p:cNvSpPr>
          <p:nvPr/>
        </p:nvSpPr>
        <p:spPr>
          <a:xfrm>
            <a:off x="152400" y="1743329"/>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304800" y="1877188"/>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accel="50000" decel="5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askerville Old Face" panose="02020602080505020303" pitchFamily="18" charset="0"/>
              </a:rPr>
              <a:t>Ziggurat</a:t>
            </a:r>
            <a:endParaRPr lang="en-US" b="1" dirty="0">
              <a:latin typeface="Baskerville Old Face" panose="02020602080505020303" pitchFamily="18" charset="0"/>
            </a:endParaRPr>
          </a:p>
        </p:txBody>
      </p:sp>
      <p:pic>
        <p:nvPicPr>
          <p:cNvPr id="5" name="Picture 4"/>
          <p:cNvPicPr>
            <a:picLocks noChangeAspect="1"/>
          </p:cNvPicPr>
          <p:nvPr/>
        </p:nvPicPr>
        <p:blipFill>
          <a:blip r:embed="rId2"/>
          <a:stretch>
            <a:fillRect/>
          </a:stretch>
        </p:blipFill>
        <p:spPr>
          <a:xfrm>
            <a:off x="116713" y="2213279"/>
            <a:ext cx="4119214" cy="2568563"/>
          </a:xfrm>
          <a:prstGeom prst="rect">
            <a:avLst/>
          </a:prstGeom>
        </p:spPr>
      </p:pic>
      <p:pic>
        <p:nvPicPr>
          <p:cNvPr id="7" name="Picture 6"/>
          <p:cNvPicPr>
            <a:picLocks noChangeAspect="1"/>
          </p:cNvPicPr>
          <p:nvPr/>
        </p:nvPicPr>
        <p:blipFill>
          <a:blip r:embed="rId3"/>
          <a:stretch>
            <a:fillRect/>
          </a:stretch>
        </p:blipFill>
        <p:spPr>
          <a:xfrm>
            <a:off x="4437049" y="2213279"/>
            <a:ext cx="4671291" cy="256856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31863" y="0"/>
            <a:ext cx="7158037" cy="1143000"/>
          </a:xfrm>
        </p:spPr>
        <p:txBody>
          <a:bodyPr/>
          <a:lstStyle/>
          <a:p>
            <a:pPr eaLnBrk="1" hangingPunct="1"/>
            <a:r>
              <a:rPr lang="en-US" sz="3600" b="1" u="sng" dirty="0" smtClean="0">
                <a:solidFill>
                  <a:schemeClr val="bg1"/>
                </a:solidFill>
                <a:latin typeface="Algerian" pitchFamily="82" charset="0"/>
              </a:rPr>
              <a:t>Writing/Main achievements </a:t>
            </a:r>
          </a:p>
        </p:txBody>
      </p:sp>
      <p:sp>
        <p:nvSpPr>
          <p:cNvPr id="20483" name="Content Placeholder 2"/>
          <p:cNvSpPr>
            <a:spLocks noGrp="1"/>
          </p:cNvSpPr>
          <p:nvPr>
            <p:ph idx="1"/>
          </p:nvPr>
        </p:nvSpPr>
        <p:spPr>
          <a:xfrm>
            <a:off x="0" y="1143000"/>
            <a:ext cx="8991600" cy="5486400"/>
          </a:xfrm>
        </p:spPr>
        <p:txBody>
          <a:bodyPr>
            <a:normAutofit/>
          </a:bodyPr>
          <a:lstStyle/>
          <a:p>
            <a:pPr eaLnBrk="1" hangingPunct="1">
              <a:spcBef>
                <a:spcPts val="0"/>
              </a:spcBef>
            </a:pPr>
            <a:r>
              <a:rPr lang="en-US" sz="2400" dirty="0" smtClean="0"/>
              <a:t>They developed the first system of writing- </a:t>
            </a:r>
            <a:r>
              <a:rPr lang="en-US" sz="2400" b="1" i="1" u="sng" dirty="0" smtClean="0">
                <a:solidFill>
                  <a:schemeClr val="accent6">
                    <a:lumMod val="75000"/>
                  </a:schemeClr>
                </a:solidFill>
              </a:rPr>
              <a:t>cuneiform</a:t>
            </a:r>
            <a:r>
              <a:rPr lang="en-US" sz="2400" dirty="0" smtClean="0">
                <a:solidFill>
                  <a:schemeClr val="accent6">
                    <a:lumMod val="75000"/>
                  </a:schemeClr>
                </a:solidFill>
              </a:rPr>
              <a:t>.  </a:t>
            </a:r>
            <a:r>
              <a:rPr lang="en-US" sz="2400" b="1" dirty="0" smtClean="0"/>
              <a:t>Wedge-shaped symbols</a:t>
            </a:r>
            <a:r>
              <a:rPr lang="en-US" sz="2400" dirty="0" smtClean="0"/>
              <a:t> .  Early writing consisted of pictographs-symbols of the object or what they represented. Written on </a:t>
            </a:r>
            <a:r>
              <a:rPr lang="en-US" sz="2400" b="1" dirty="0" smtClean="0"/>
              <a:t>clay tablets</a:t>
            </a:r>
            <a:r>
              <a:rPr lang="en-US" sz="2400" dirty="0" smtClean="0"/>
              <a:t>.</a:t>
            </a:r>
            <a:endParaRPr lang="en-US" sz="2400" u="sng" dirty="0" smtClean="0"/>
          </a:p>
        </p:txBody>
      </p:sp>
      <p:pic>
        <p:nvPicPr>
          <p:cNvPr id="20484" name="Picture 7" descr="cuneiform-2"/>
          <p:cNvPicPr>
            <a:picLocks noChangeAspect="1" noChangeArrowheads="1"/>
          </p:cNvPicPr>
          <p:nvPr/>
        </p:nvPicPr>
        <p:blipFill>
          <a:blip r:embed="rId2" cstate="print"/>
          <a:srcRect/>
          <a:stretch>
            <a:fillRect/>
          </a:stretch>
        </p:blipFill>
        <p:spPr bwMode="auto">
          <a:xfrm>
            <a:off x="0" y="2819400"/>
            <a:ext cx="4419600" cy="4038600"/>
          </a:xfrm>
          <a:prstGeom prst="rect">
            <a:avLst/>
          </a:prstGeom>
          <a:noFill/>
          <a:ln w="9525">
            <a:noFill/>
            <a:miter lim="800000"/>
            <a:headEnd/>
            <a:tailEnd/>
          </a:ln>
        </p:spPr>
      </p:pic>
      <p:pic>
        <p:nvPicPr>
          <p:cNvPr id="20485" name="Picture 5" descr="image?id=84493&amp;rendTypeId=4"/>
          <p:cNvPicPr>
            <a:picLocks noChangeAspect="1" noChangeArrowheads="1"/>
          </p:cNvPicPr>
          <p:nvPr/>
        </p:nvPicPr>
        <p:blipFill>
          <a:blip r:embed="rId3" cstate="print"/>
          <a:srcRect/>
          <a:stretch>
            <a:fillRect/>
          </a:stretch>
        </p:blipFill>
        <p:spPr bwMode="auto">
          <a:xfrm>
            <a:off x="4495800" y="2819400"/>
            <a:ext cx="4379913" cy="3886200"/>
          </a:xfrm>
          <a:prstGeom prst="rect">
            <a:avLst/>
          </a:prstGeom>
          <a:noFill/>
          <a:ln w="9525">
            <a:noFill/>
            <a:miter lim="800000"/>
            <a:headEnd/>
            <a:tailEnd/>
          </a:ln>
        </p:spPr>
      </p:pic>
    </p:spTree>
    <p:extLst>
      <p:ext uri="{BB962C8B-B14F-4D97-AF65-F5344CB8AC3E}">
        <p14:creationId xmlns:p14="http://schemas.microsoft.com/office/powerpoint/2010/main" val="1384239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Constructive Response Questions</a:t>
            </a:r>
            <a:endParaRPr lang="en-US" dirty="0"/>
          </a:p>
        </p:txBody>
      </p:sp>
      <p:sp>
        <p:nvSpPr>
          <p:cNvPr id="3" name="Content Placeholder 2"/>
          <p:cNvSpPr>
            <a:spLocks noGrp="1"/>
          </p:cNvSpPr>
          <p:nvPr>
            <p:ph idx="1"/>
          </p:nvPr>
        </p:nvSpPr>
        <p:spPr>
          <a:xfrm>
            <a:off x="618565" y="2272130"/>
            <a:ext cx="7878788" cy="3967305"/>
          </a:xfrm>
        </p:spPr>
        <p:txBody>
          <a:bodyPr/>
          <a:lstStyle/>
          <a:p>
            <a:pPr marL="457200" indent="-457200">
              <a:buFont typeface="+mj-lt"/>
              <a:buAutoNum type="arabicPeriod" startAt="3"/>
            </a:pPr>
            <a:r>
              <a:rPr lang="en-US" dirty="0" smtClean="0"/>
              <a:t>What are the characteristics that make up a civilization?</a:t>
            </a:r>
          </a:p>
          <a:p>
            <a:pPr marL="457200" indent="-457200">
              <a:buFont typeface="+mj-lt"/>
              <a:buAutoNum type="arabicPeriod" startAt="3"/>
            </a:pPr>
            <a:r>
              <a:rPr lang="en-US" dirty="0" smtClean="0"/>
              <a:t>Describe the geography of Mesopotamia.</a:t>
            </a:r>
            <a:endParaRPr lang="en-US" dirty="0"/>
          </a:p>
        </p:txBody>
      </p:sp>
      <p:pic>
        <p:nvPicPr>
          <p:cNvPr id="4" name="Picture 3" descr="Learningtargets.jpg"/>
          <p:cNvPicPr>
            <a:picLocks noChangeAspect="1"/>
          </p:cNvPicPr>
          <p:nvPr/>
        </p:nvPicPr>
        <p:blipFill>
          <a:blip r:embed="rId2"/>
          <a:stretch>
            <a:fillRect/>
          </a:stretch>
        </p:blipFill>
        <p:spPr>
          <a:xfrm rot="1475507">
            <a:off x="6079812" y="3775525"/>
            <a:ext cx="2241685" cy="242430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578"/>
            <a:ext cx="8470141" cy="645668"/>
          </a:xfrm>
        </p:spPr>
        <p:txBody>
          <a:bodyPr>
            <a:normAutofit fontScale="90000"/>
          </a:bodyPr>
          <a:lstStyle/>
          <a:p>
            <a:r>
              <a:rPr lang="en-US" b="1" dirty="0" smtClean="0">
                <a:latin typeface="Baskerville Old Face" panose="02020602080505020303" pitchFamily="18" charset="0"/>
              </a:rPr>
              <a:t>Mesopotamia/Sumer</a:t>
            </a:r>
            <a:endParaRPr lang="en-US" b="1" dirty="0">
              <a:latin typeface="Baskerville Old Face" panose="02020602080505020303" pitchFamily="18" charset="0"/>
            </a:endParaRPr>
          </a:p>
        </p:txBody>
      </p:sp>
      <p:sp>
        <p:nvSpPr>
          <p:cNvPr id="3" name="Content Placeholder 2"/>
          <p:cNvSpPr>
            <a:spLocks noGrp="1"/>
          </p:cNvSpPr>
          <p:nvPr>
            <p:ph idx="1"/>
          </p:nvPr>
        </p:nvSpPr>
        <p:spPr>
          <a:xfrm>
            <a:off x="0" y="887104"/>
            <a:ext cx="9144000" cy="5759989"/>
          </a:xfrm>
        </p:spPr>
        <p:txBody>
          <a:bodyPr>
            <a:normAutofit/>
          </a:bodyPr>
          <a:lstStyle/>
          <a:p>
            <a:pPr marL="457200" lvl="0" indent="-457200">
              <a:buFont typeface="+mj-lt"/>
              <a:buAutoNum type="arabicPeriod" startAt="6"/>
            </a:pPr>
            <a:r>
              <a:rPr lang="en-US" dirty="0" smtClean="0"/>
              <a:t>Sumerian </a:t>
            </a:r>
            <a:r>
              <a:rPr lang="en-US" sz="4000" b="1" u="sng" dirty="0" smtClean="0">
                <a:solidFill>
                  <a:schemeClr val="bg1"/>
                </a:solidFill>
              </a:rPr>
              <a:t>Culture/Social Structure/Religion</a:t>
            </a:r>
          </a:p>
          <a:p>
            <a:pPr marL="806450" lvl="1" indent="-457200">
              <a:buFont typeface="+mj-lt"/>
              <a:buAutoNum type="alphaLcPeriod"/>
            </a:pPr>
            <a:r>
              <a:rPr lang="en-US" sz="2400" dirty="0" smtClean="0"/>
              <a:t>Sumerians were </a:t>
            </a:r>
            <a:r>
              <a:rPr lang="en-US" sz="2400" b="1" u="sng" dirty="0" smtClean="0">
                <a:solidFill>
                  <a:srgbClr val="32FFF6"/>
                </a:solidFill>
              </a:rPr>
              <a:t>polytheistic</a:t>
            </a:r>
            <a:r>
              <a:rPr lang="en-US" sz="2400" dirty="0" smtClean="0"/>
              <a:t>: belief in more than one god</a:t>
            </a:r>
            <a:endParaRPr lang="en-US" sz="2000" dirty="0" smtClean="0"/>
          </a:p>
          <a:p>
            <a:pPr marL="806450" lvl="1" indent="-457200">
              <a:buFont typeface="+mj-lt"/>
              <a:buAutoNum type="alphaLcPeriod"/>
            </a:pPr>
            <a:r>
              <a:rPr lang="en-US" sz="2400" dirty="0" smtClean="0"/>
              <a:t>When you died you went to the “</a:t>
            </a:r>
            <a:r>
              <a:rPr lang="en-US" sz="2400" b="1" u="sng" dirty="0" smtClean="0">
                <a:solidFill>
                  <a:srgbClr val="32FFF6"/>
                </a:solidFill>
              </a:rPr>
              <a:t>land of no return</a:t>
            </a:r>
            <a:r>
              <a:rPr lang="en-US" sz="2400" dirty="0" smtClean="0"/>
              <a:t>,” a dismal and gloomy place</a:t>
            </a:r>
            <a:endParaRPr lang="en-US" sz="2000" dirty="0" smtClean="0"/>
          </a:p>
          <a:p>
            <a:pPr marL="806450" lvl="1" indent="-457200">
              <a:buFont typeface="+mj-lt"/>
              <a:buAutoNum type="alphaLcPeriod"/>
            </a:pPr>
            <a:r>
              <a:rPr lang="en-US" sz="2400" dirty="0" smtClean="0"/>
              <a:t>Sumerians had </a:t>
            </a:r>
            <a:r>
              <a:rPr lang="en-US" sz="2400" b="1" u="sng" dirty="0" smtClean="0">
                <a:solidFill>
                  <a:srgbClr val="32FFF6"/>
                </a:solidFill>
              </a:rPr>
              <a:t>social classes</a:t>
            </a:r>
            <a:r>
              <a:rPr lang="en-US" sz="2400" dirty="0" smtClean="0"/>
              <a:t> (see pyramid)</a:t>
            </a:r>
            <a:endParaRPr lang="en-US" sz="2000" dirty="0" smtClean="0"/>
          </a:p>
          <a:p>
            <a:pPr marL="806450" lvl="1" indent="-457200">
              <a:buFont typeface="+mj-lt"/>
              <a:buAutoNum type="alphaLcPeriod"/>
            </a:pPr>
            <a:r>
              <a:rPr lang="en-US" sz="2400" dirty="0" smtClean="0"/>
              <a:t>Sumerian women had </a:t>
            </a:r>
            <a:r>
              <a:rPr lang="en-US" sz="2400" b="1" u="sng" dirty="0" smtClean="0">
                <a:solidFill>
                  <a:srgbClr val="32FFF6"/>
                </a:solidFill>
              </a:rPr>
              <a:t>more rights</a:t>
            </a:r>
            <a:r>
              <a:rPr lang="en-US" sz="2400" dirty="0" smtClean="0"/>
              <a:t> than many later Civilizations</a:t>
            </a:r>
            <a:endParaRPr lang="en-US" sz="2000" dirty="0" smtClean="0"/>
          </a:p>
          <a:p>
            <a:pPr marL="0" indent="0">
              <a:buNone/>
            </a:pPr>
            <a:endParaRPr lang="en-US" dirty="0"/>
          </a:p>
        </p:txBody>
      </p:sp>
      <p:sp>
        <p:nvSpPr>
          <p:cNvPr id="4" name="Content Placeholder 2"/>
          <p:cNvSpPr txBox="1">
            <a:spLocks/>
          </p:cNvSpPr>
          <p:nvPr/>
        </p:nvSpPr>
        <p:spPr>
          <a:xfrm>
            <a:off x="152400" y="1743329"/>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304800" y="1877188"/>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Picture 2"/>
          <p:cNvPicPr/>
          <p:nvPr/>
        </p:nvPicPr>
        <p:blipFill>
          <a:blip r:embed="rId2"/>
          <a:srcRect/>
          <a:stretch>
            <a:fillRect/>
          </a:stretch>
        </p:blipFill>
        <p:spPr bwMode="auto">
          <a:xfrm>
            <a:off x="2142699" y="3920223"/>
            <a:ext cx="5322626" cy="27268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577"/>
            <a:ext cx="8558015" cy="1310063"/>
          </a:xfrm>
        </p:spPr>
        <p:txBody>
          <a:bodyPr>
            <a:normAutofit/>
          </a:bodyPr>
          <a:lstStyle/>
          <a:p>
            <a:r>
              <a:rPr lang="en-US" dirty="0" smtClean="0"/>
              <a:t>Mesopotamia/Sumer</a:t>
            </a:r>
            <a:endParaRPr lang="en-US" dirty="0"/>
          </a:p>
        </p:txBody>
      </p:sp>
      <p:sp>
        <p:nvSpPr>
          <p:cNvPr id="3" name="Content Placeholder 2"/>
          <p:cNvSpPr>
            <a:spLocks noGrp="1"/>
          </p:cNvSpPr>
          <p:nvPr>
            <p:ph idx="1"/>
          </p:nvPr>
        </p:nvSpPr>
        <p:spPr>
          <a:xfrm>
            <a:off x="0" y="1600201"/>
            <a:ext cx="9144000" cy="5114498"/>
          </a:xfrm>
        </p:spPr>
        <p:txBody>
          <a:bodyPr/>
          <a:lstStyle/>
          <a:p>
            <a:pPr marL="685800" lvl="2" indent="0">
              <a:buNone/>
            </a:pPr>
            <a:r>
              <a:rPr lang="en-US" sz="4000" b="1" u="sng" dirty="0" smtClean="0">
                <a:solidFill>
                  <a:schemeClr val="bg1"/>
                </a:solidFill>
                <a:latin typeface="Baskerville Old Face" panose="02020602080505020303" pitchFamily="18" charset="0"/>
              </a:rPr>
              <a:t>Advanced Technology/Math/Science</a:t>
            </a:r>
          </a:p>
          <a:p>
            <a:pPr marL="1425575" lvl="3" indent="-457200">
              <a:buFont typeface="+mj-lt"/>
              <a:buAutoNum type="arabicPeriod"/>
            </a:pPr>
            <a:r>
              <a:rPr lang="en-US" sz="2400" dirty="0" smtClean="0"/>
              <a:t>Ex: Ox drawn plows, potters wheel, sail, using bronze</a:t>
            </a:r>
          </a:p>
          <a:p>
            <a:pPr marL="1425575" lvl="3" indent="-457200">
              <a:buFont typeface="+mj-lt"/>
              <a:buAutoNum type="arabicPeriod"/>
            </a:pPr>
            <a:r>
              <a:rPr lang="en-US" sz="2400" dirty="0" smtClean="0"/>
              <a:t>Melt </a:t>
            </a:r>
            <a:r>
              <a:rPr lang="en-US" sz="2400" b="1" u="sng" dirty="0" smtClean="0">
                <a:solidFill>
                  <a:srgbClr val="32FFF6"/>
                </a:solidFill>
              </a:rPr>
              <a:t>copper</a:t>
            </a:r>
            <a:r>
              <a:rPr lang="en-US" sz="2400" dirty="0" smtClean="0"/>
              <a:t> and </a:t>
            </a:r>
            <a:r>
              <a:rPr lang="en-US" sz="2400" b="1" u="sng" dirty="0" smtClean="0">
                <a:solidFill>
                  <a:srgbClr val="32FFF6"/>
                </a:solidFill>
              </a:rPr>
              <a:t>tin</a:t>
            </a:r>
            <a:r>
              <a:rPr lang="en-US" sz="2400" dirty="0" smtClean="0"/>
              <a:t> together = </a:t>
            </a:r>
            <a:r>
              <a:rPr lang="en-US" sz="2400" dirty="0" smtClean="0">
                <a:solidFill>
                  <a:srgbClr val="32FFF6"/>
                </a:solidFill>
              </a:rPr>
              <a:t>bronze  </a:t>
            </a:r>
            <a:r>
              <a:rPr lang="en-US" dirty="0" smtClean="0"/>
              <a:t>(more durable and malleable)</a:t>
            </a:r>
          </a:p>
          <a:p>
            <a:pPr marL="1425575" lvl="3" indent="-457200">
              <a:buFont typeface="+mj-lt"/>
              <a:buAutoNum type="arabicPeriod"/>
            </a:pPr>
            <a:r>
              <a:rPr lang="en-US" sz="2000" dirty="0" smtClean="0"/>
              <a:t>Developed a number system in base 60 (modern units for measuring time; 60 seconds = 1minute and 360 degrees of circle).  </a:t>
            </a:r>
            <a:endParaRPr lang="en-US" sz="2000" dirty="0"/>
          </a:p>
        </p:txBody>
      </p:sp>
      <p:sp>
        <p:nvSpPr>
          <p:cNvPr id="4" name="Content Placeholder 2"/>
          <p:cNvSpPr txBox="1">
            <a:spLocks/>
          </p:cNvSpPr>
          <p:nvPr/>
        </p:nvSpPr>
        <p:spPr>
          <a:xfrm>
            <a:off x="152400" y="1743329"/>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304800" y="1877188"/>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2"/>
          <a:stretch>
            <a:fillRect/>
          </a:stretch>
        </p:blipFill>
        <p:spPr>
          <a:xfrm>
            <a:off x="379478" y="4184570"/>
            <a:ext cx="2263658" cy="2540247"/>
          </a:xfrm>
          <a:prstGeom prst="rect">
            <a:avLst/>
          </a:prstGeom>
        </p:spPr>
      </p:pic>
      <p:pic>
        <p:nvPicPr>
          <p:cNvPr id="7" name="Picture 6"/>
          <p:cNvPicPr>
            <a:picLocks noChangeAspect="1"/>
          </p:cNvPicPr>
          <p:nvPr/>
        </p:nvPicPr>
        <p:blipFill>
          <a:blip r:embed="rId3"/>
          <a:stretch>
            <a:fillRect/>
          </a:stretch>
        </p:blipFill>
        <p:spPr>
          <a:xfrm>
            <a:off x="2795536" y="4174452"/>
            <a:ext cx="2282669" cy="2540247"/>
          </a:xfrm>
          <a:prstGeom prst="rect">
            <a:avLst/>
          </a:prstGeom>
        </p:spPr>
      </p:pic>
    </p:spTree>
    <p:extLst>
      <p:ext uri="{BB962C8B-B14F-4D97-AF65-F5344CB8AC3E}">
        <p14:creationId xmlns:p14="http://schemas.microsoft.com/office/powerpoint/2010/main" val="78842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52" y="710371"/>
            <a:ext cx="9153952" cy="580896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7577"/>
            <a:ext cx="8750946" cy="1310063"/>
          </a:xfrm>
        </p:spPr>
        <p:txBody>
          <a:bodyPr>
            <a:normAutofit/>
          </a:bodyPr>
          <a:lstStyle/>
          <a:p>
            <a:r>
              <a:rPr lang="en-US" b="1" dirty="0" smtClean="0">
                <a:latin typeface="Baskerville Old Face" panose="02020602080505020303" pitchFamily="18" charset="0"/>
              </a:rPr>
              <a:t>Mesopotamia/Sumer</a:t>
            </a:r>
            <a:endParaRPr lang="en-US" b="1" dirty="0">
              <a:latin typeface="Baskerville Old Face" panose="02020602080505020303" pitchFamily="18" charset="0"/>
            </a:endParaRPr>
          </a:p>
        </p:txBody>
      </p:sp>
      <p:sp>
        <p:nvSpPr>
          <p:cNvPr id="3" name="Content Placeholder 2"/>
          <p:cNvSpPr>
            <a:spLocks noGrp="1"/>
          </p:cNvSpPr>
          <p:nvPr>
            <p:ph idx="1"/>
          </p:nvPr>
        </p:nvSpPr>
        <p:spPr>
          <a:xfrm>
            <a:off x="0" y="1600201"/>
            <a:ext cx="9144000" cy="4639235"/>
          </a:xfrm>
        </p:spPr>
        <p:txBody>
          <a:bodyPr/>
          <a:lstStyle/>
          <a:p>
            <a:pPr marL="806450" lvl="1" indent="-457200">
              <a:buFont typeface="+mj-lt"/>
              <a:buAutoNum type="alphaLcPeriod" startAt="6"/>
            </a:pPr>
            <a:r>
              <a:rPr lang="en-US" sz="2400" b="1" u="sng" dirty="0" smtClean="0">
                <a:solidFill>
                  <a:srgbClr val="32FFF6"/>
                </a:solidFill>
              </a:rPr>
              <a:t>Sargon</a:t>
            </a:r>
            <a:r>
              <a:rPr lang="en-US" sz="2400" dirty="0" smtClean="0"/>
              <a:t> of Akkad conquered Sumer in 2350 B.C.</a:t>
            </a:r>
            <a:endParaRPr lang="en-US" sz="2000" dirty="0" smtClean="0"/>
          </a:p>
          <a:p>
            <a:pPr marL="806450" lvl="1" indent="-457200">
              <a:buFont typeface="+mj-lt"/>
              <a:buAutoNum type="alphaLcPeriod" startAt="6"/>
            </a:pPr>
            <a:r>
              <a:rPr lang="en-US" sz="2400" dirty="0" smtClean="0"/>
              <a:t>Sargon created the world’s </a:t>
            </a:r>
            <a:r>
              <a:rPr lang="en-US" sz="2400" b="1" u="sng" dirty="0" smtClean="0">
                <a:solidFill>
                  <a:srgbClr val="32FFF6"/>
                </a:solidFill>
              </a:rPr>
              <a:t>first empire</a:t>
            </a:r>
            <a:r>
              <a:rPr lang="en-US" sz="2400" dirty="0" smtClean="0"/>
              <a:t>: the bringing together of several peoples or nations under the control of one ruler.</a:t>
            </a:r>
            <a:endParaRPr lang="en-US" sz="2000" dirty="0" smtClean="0"/>
          </a:p>
          <a:p>
            <a:pPr marL="806450" lvl="1" indent="-457200">
              <a:buFont typeface="+mj-lt"/>
              <a:buAutoNum type="alphaLcPeriod" startAt="6"/>
            </a:pPr>
            <a:r>
              <a:rPr lang="en-US" sz="2400" dirty="0" smtClean="0"/>
              <a:t>Babylonian ruler </a:t>
            </a:r>
            <a:r>
              <a:rPr lang="en-US" sz="2400" b="1" dirty="0" smtClean="0"/>
              <a:t>Hammurabi</a:t>
            </a:r>
            <a:r>
              <a:rPr lang="en-US" sz="2400" dirty="0" smtClean="0"/>
              <a:t> came up with </a:t>
            </a:r>
            <a:r>
              <a:rPr lang="en-US" sz="2400" b="1" u="sng" dirty="0" smtClean="0">
                <a:solidFill>
                  <a:srgbClr val="32FFF6"/>
                </a:solidFill>
              </a:rPr>
              <a:t>Hammurabi’s Code</a:t>
            </a:r>
            <a:endParaRPr lang="en-US" sz="2000" b="1" u="sng" dirty="0" smtClean="0">
              <a:solidFill>
                <a:srgbClr val="32FFF6"/>
              </a:solidFill>
            </a:endParaRPr>
          </a:p>
          <a:p>
            <a:pPr marL="806450" lvl="1" indent="-457200">
              <a:buFont typeface="+mj-lt"/>
              <a:buAutoNum type="alphaLcPeriod" startAt="6"/>
            </a:pPr>
            <a:r>
              <a:rPr lang="en-US" b="1" dirty="0" smtClean="0"/>
              <a:t>Hammurabi’s Code</a:t>
            </a:r>
            <a:r>
              <a:rPr lang="en-US" dirty="0" smtClean="0"/>
              <a:t>: </a:t>
            </a:r>
            <a:r>
              <a:rPr lang="en-US" b="1" u="sng" dirty="0" smtClean="0">
                <a:solidFill>
                  <a:schemeClr val="accent2"/>
                </a:solidFill>
              </a:rPr>
              <a:t>first written, uniform, </a:t>
            </a:r>
            <a:r>
              <a:rPr lang="en-US" b="1" u="sng" dirty="0" smtClean="0">
                <a:solidFill>
                  <a:srgbClr val="32FFF6"/>
                </a:solidFill>
              </a:rPr>
              <a:t>set of laws</a:t>
            </a:r>
            <a:r>
              <a:rPr lang="en-US" dirty="0" smtClean="0"/>
              <a:t> engraved in stone to help </a:t>
            </a:r>
            <a:r>
              <a:rPr lang="en-US" b="1" u="sng" dirty="0" smtClean="0">
                <a:solidFill>
                  <a:srgbClr val="32FFF6"/>
                </a:solidFill>
              </a:rPr>
              <a:t>unify</a:t>
            </a:r>
            <a:r>
              <a:rPr lang="en-US" dirty="0" smtClean="0"/>
              <a:t> diverse groups within his empire</a:t>
            </a:r>
          </a:p>
          <a:p>
            <a:endParaRPr lang="en-US" dirty="0"/>
          </a:p>
        </p:txBody>
      </p:sp>
      <p:sp>
        <p:nvSpPr>
          <p:cNvPr id="4" name="Content Placeholder 2"/>
          <p:cNvSpPr txBox="1">
            <a:spLocks/>
          </p:cNvSpPr>
          <p:nvPr/>
        </p:nvSpPr>
        <p:spPr>
          <a:xfrm>
            <a:off x="152400" y="1743329"/>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304800" y="1877188"/>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2"/>
          <a:stretch>
            <a:fillRect/>
          </a:stretch>
        </p:blipFill>
        <p:spPr>
          <a:xfrm>
            <a:off x="6168392" y="4635443"/>
            <a:ext cx="2329497" cy="1747123"/>
          </a:xfrm>
          <a:prstGeom prst="rect">
            <a:avLst/>
          </a:prstGeom>
        </p:spPr>
      </p:pic>
      <p:sp>
        <p:nvSpPr>
          <p:cNvPr id="7" name="TextBox 6"/>
          <p:cNvSpPr txBox="1"/>
          <p:nvPr/>
        </p:nvSpPr>
        <p:spPr>
          <a:xfrm>
            <a:off x="595489" y="4621768"/>
            <a:ext cx="5282215" cy="584775"/>
          </a:xfrm>
          <a:prstGeom prst="rect">
            <a:avLst/>
          </a:prstGeom>
          <a:noFill/>
        </p:spPr>
        <p:txBody>
          <a:bodyPr wrap="none" rtlCol="0">
            <a:spAutoFit/>
          </a:bodyPr>
          <a:lstStyle/>
          <a:p>
            <a:r>
              <a:rPr lang="en-US" sz="3200" b="1" u="sng" dirty="0" smtClean="0">
                <a:solidFill>
                  <a:schemeClr val="bg1"/>
                </a:solidFill>
              </a:rPr>
              <a:t>READ HAMMURABI”S CODE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300125" y="107575"/>
            <a:ext cx="8568900" cy="1310099"/>
          </a:xfrm>
          <a:prstGeom prst="rect">
            <a:avLst/>
          </a:prstGeom>
        </p:spPr>
        <p:txBody>
          <a:bodyPr lIns="91425" tIns="91425" rIns="91425" bIns="91425" anchor="b" anchorCtr="0">
            <a:noAutofit/>
          </a:bodyPr>
          <a:lstStyle/>
          <a:p>
            <a:pPr lvl="0">
              <a:spcBef>
                <a:spcPts val="0"/>
              </a:spcBef>
              <a:buNone/>
            </a:pPr>
            <a:r>
              <a:rPr lang="en-US" sz="4300">
                <a:solidFill>
                  <a:srgbClr val="FFFFFF"/>
                </a:solidFill>
                <a:latin typeface="Cantarell"/>
                <a:ea typeface="Cantarell"/>
                <a:cs typeface="Cantarell"/>
                <a:sym typeface="Cantarell"/>
              </a:rPr>
              <a:t>Hammurabi’s Code: Was it Just?</a:t>
            </a:r>
          </a:p>
        </p:txBody>
      </p:sp>
      <p:sp>
        <p:nvSpPr>
          <p:cNvPr id="279" name="Shape 279"/>
          <p:cNvSpPr txBox="1">
            <a:spLocks noGrp="1"/>
          </p:cNvSpPr>
          <p:nvPr>
            <p:ph type="body" idx="1"/>
          </p:nvPr>
        </p:nvSpPr>
        <p:spPr>
          <a:xfrm>
            <a:off x="300125" y="1417675"/>
            <a:ext cx="8568900" cy="1553699"/>
          </a:xfrm>
          <a:prstGeom prst="rect">
            <a:avLst/>
          </a:prstGeom>
        </p:spPr>
        <p:txBody>
          <a:bodyPr lIns="91425" tIns="91425" rIns="91425" bIns="91425" anchor="t" anchorCtr="0">
            <a:noAutofit/>
          </a:bodyPr>
          <a:lstStyle/>
          <a:p>
            <a:pPr lvl="0">
              <a:spcBef>
                <a:spcPts val="0"/>
              </a:spcBef>
              <a:buNone/>
            </a:pPr>
            <a:r>
              <a:rPr lang="en-US" sz="1800">
                <a:solidFill>
                  <a:srgbClr val="FFFFFF"/>
                </a:solidFill>
                <a:latin typeface="Cantarell"/>
                <a:ea typeface="Cantarell"/>
                <a:cs typeface="Cantarell"/>
                <a:sym typeface="Cantarell"/>
              </a:rPr>
              <a:t>Task: With a partner, talk through the two cases below and write down answers to the questions in your notes. In each case, you will consider justice in three ways: Is the outcome fair to the accused? Is the outcome fair to the victim? Is the outcome in the best interest of the general society?</a:t>
            </a:r>
          </a:p>
        </p:txBody>
      </p:sp>
      <p:sp>
        <p:nvSpPr>
          <p:cNvPr id="280" name="Shape 280"/>
          <p:cNvSpPr txBox="1"/>
          <p:nvPr/>
        </p:nvSpPr>
        <p:spPr>
          <a:xfrm>
            <a:off x="300125" y="2971375"/>
            <a:ext cx="4186799" cy="3421499"/>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800" b="1" u="sng">
                <a:solidFill>
                  <a:srgbClr val="FFFFFF"/>
                </a:solidFill>
                <a:latin typeface="Cantarell"/>
                <a:ea typeface="Cantarell"/>
                <a:cs typeface="Cantarell"/>
                <a:sym typeface="Cantarell"/>
              </a:rPr>
              <a:t>Case A: </a:t>
            </a:r>
          </a:p>
          <a:p>
            <a:pPr lvl="0" rtl="0">
              <a:spcBef>
                <a:spcPts val="0"/>
              </a:spcBef>
              <a:buNone/>
            </a:pPr>
            <a:r>
              <a:rPr lang="en-US" sz="1800">
                <a:solidFill>
                  <a:srgbClr val="FFFFFF"/>
                </a:solidFill>
                <a:latin typeface="Cantarell"/>
                <a:ea typeface="Cantarell"/>
                <a:cs typeface="Cantarell"/>
                <a:sym typeface="Cantarell"/>
              </a:rPr>
              <a:t>Eddie is caught shoplifting a cell phone from Radio Shack. Eddis is 15 years old. It is his first offense. The police call his parents, and Eddie returns the phone. There will be no criminal record.</a:t>
            </a:r>
          </a:p>
          <a:p>
            <a:pPr lvl="0" rtl="0">
              <a:spcBef>
                <a:spcPts val="0"/>
              </a:spcBef>
              <a:buNone/>
            </a:pPr>
            <a:r>
              <a:rPr lang="en-US" sz="1800" b="1" u="sng">
                <a:solidFill>
                  <a:srgbClr val="FFFFFF"/>
                </a:solidFill>
                <a:latin typeface="Cantarell"/>
                <a:ea typeface="Cantarell"/>
                <a:cs typeface="Cantarell"/>
                <a:sym typeface="Cantarell"/>
              </a:rPr>
              <a:t>ASK: </a:t>
            </a:r>
          </a:p>
          <a:p>
            <a:pPr lvl="0" rtl="0">
              <a:spcBef>
                <a:spcPts val="0"/>
              </a:spcBef>
              <a:buNone/>
            </a:pPr>
            <a:r>
              <a:rPr lang="en-US" sz="1800">
                <a:solidFill>
                  <a:srgbClr val="FFFFFF"/>
                </a:solidFill>
                <a:latin typeface="Cantarell"/>
                <a:ea typeface="Cantarell"/>
                <a:cs typeface="Cantarell"/>
                <a:sym typeface="Cantarell"/>
              </a:rPr>
              <a:t>Is it fair to Eddie?</a:t>
            </a:r>
          </a:p>
          <a:p>
            <a:pPr lvl="0" rtl="0">
              <a:spcBef>
                <a:spcPts val="0"/>
              </a:spcBef>
              <a:buNone/>
            </a:pPr>
            <a:r>
              <a:rPr lang="en-US" sz="1800">
                <a:solidFill>
                  <a:srgbClr val="FFFFFF"/>
                </a:solidFill>
                <a:latin typeface="Cantarell"/>
                <a:ea typeface="Cantarell"/>
                <a:cs typeface="Cantarell"/>
                <a:sym typeface="Cantarell"/>
              </a:rPr>
              <a:t>Is it fair to Radio Shack?</a:t>
            </a:r>
          </a:p>
          <a:p>
            <a:pPr lvl="0">
              <a:spcBef>
                <a:spcPts val="0"/>
              </a:spcBef>
              <a:buNone/>
            </a:pPr>
            <a:r>
              <a:rPr lang="en-US" sz="1800">
                <a:solidFill>
                  <a:srgbClr val="FFFFFF"/>
                </a:solidFill>
                <a:latin typeface="Cantarell"/>
                <a:ea typeface="Cantarell"/>
                <a:cs typeface="Cantarell"/>
                <a:sym typeface="Cantarell"/>
              </a:rPr>
              <a:t>Is it in the best interest of society?</a:t>
            </a:r>
          </a:p>
        </p:txBody>
      </p:sp>
      <p:sp>
        <p:nvSpPr>
          <p:cNvPr id="281" name="Shape 281"/>
          <p:cNvSpPr txBox="1"/>
          <p:nvPr/>
        </p:nvSpPr>
        <p:spPr>
          <a:xfrm>
            <a:off x="4607025" y="2971375"/>
            <a:ext cx="4262099" cy="3421499"/>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800" b="1" u="sng">
                <a:solidFill>
                  <a:srgbClr val="FFFFFF"/>
                </a:solidFill>
                <a:latin typeface="Cantarell"/>
                <a:ea typeface="Cantarell"/>
                <a:cs typeface="Cantarell"/>
                <a:sym typeface="Cantarell"/>
              </a:rPr>
              <a:t>Case B: </a:t>
            </a:r>
          </a:p>
          <a:p>
            <a:pPr lvl="0" rtl="0">
              <a:spcBef>
                <a:spcPts val="0"/>
              </a:spcBef>
              <a:buNone/>
            </a:pPr>
            <a:r>
              <a:rPr lang="en-US" sz="1800">
                <a:solidFill>
                  <a:srgbClr val="FFFFFF"/>
                </a:solidFill>
                <a:latin typeface="Cantarell"/>
                <a:ea typeface="Cantarell"/>
                <a:cs typeface="Cantarell"/>
                <a:sym typeface="Cantarell"/>
              </a:rPr>
              <a:t>JD is caught shoplifting a cell phone from Radio Shack. JD is 19 years old. This will be his 3rd felony charge, all for shoplifting. Due to the Three Strikes Laws, his state requires that he serves a minimum of 10 years in prison with no chance at parole. </a:t>
            </a:r>
          </a:p>
          <a:p>
            <a:pPr lvl="0" rtl="0">
              <a:spcBef>
                <a:spcPts val="0"/>
              </a:spcBef>
              <a:buNone/>
            </a:pPr>
            <a:r>
              <a:rPr lang="en-US" sz="1800" b="1" u="sng">
                <a:solidFill>
                  <a:srgbClr val="FFFFFF"/>
                </a:solidFill>
                <a:latin typeface="Cantarell"/>
                <a:ea typeface="Cantarell"/>
                <a:cs typeface="Cantarell"/>
                <a:sym typeface="Cantarell"/>
              </a:rPr>
              <a:t>ASK:</a:t>
            </a:r>
          </a:p>
          <a:p>
            <a:pPr lvl="0" rtl="0">
              <a:spcBef>
                <a:spcPts val="0"/>
              </a:spcBef>
              <a:buNone/>
            </a:pPr>
            <a:r>
              <a:rPr lang="en-US" sz="1800">
                <a:solidFill>
                  <a:srgbClr val="FFFFFF"/>
                </a:solidFill>
                <a:latin typeface="Cantarell"/>
                <a:ea typeface="Cantarell"/>
                <a:cs typeface="Cantarell"/>
                <a:sym typeface="Cantarell"/>
              </a:rPr>
              <a:t>Is it fair to JD?</a:t>
            </a:r>
          </a:p>
          <a:p>
            <a:pPr lvl="0" rtl="0">
              <a:spcBef>
                <a:spcPts val="0"/>
              </a:spcBef>
              <a:buNone/>
            </a:pPr>
            <a:r>
              <a:rPr lang="en-US" sz="1800">
                <a:solidFill>
                  <a:srgbClr val="FFFFFF"/>
                </a:solidFill>
                <a:latin typeface="Cantarell"/>
                <a:ea typeface="Cantarell"/>
                <a:cs typeface="Cantarell"/>
                <a:sym typeface="Cantarell"/>
              </a:rPr>
              <a:t>Is it fair to Radio Shack?</a:t>
            </a:r>
          </a:p>
          <a:p>
            <a:pPr lvl="0">
              <a:spcBef>
                <a:spcPts val="0"/>
              </a:spcBef>
              <a:buNone/>
            </a:pPr>
            <a:r>
              <a:rPr lang="en-US" sz="1800">
                <a:solidFill>
                  <a:srgbClr val="FFFFFF"/>
                </a:solidFill>
                <a:latin typeface="Cantarell"/>
                <a:ea typeface="Cantarell"/>
                <a:cs typeface="Cantarell"/>
                <a:sym typeface="Cantarell"/>
              </a:rPr>
              <a:t>Is it in the best interest of society?</a:t>
            </a:r>
          </a:p>
        </p:txBody>
      </p:sp>
    </p:spTree>
    <p:extLst>
      <p:ext uri="{BB962C8B-B14F-4D97-AF65-F5344CB8AC3E}">
        <p14:creationId xmlns:p14="http://schemas.microsoft.com/office/powerpoint/2010/main" val="3143269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240100" y="-165089"/>
            <a:ext cx="8673899" cy="1310099"/>
          </a:xfrm>
          <a:prstGeom prst="rect">
            <a:avLst/>
          </a:prstGeom>
        </p:spPr>
        <p:txBody>
          <a:bodyPr lIns="91425" tIns="91425" rIns="91425" bIns="91425" anchor="b" anchorCtr="0">
            <a:noAutofit/>
          </a:bodyPr>
          <a:lstStyle/>
          <a:p>
            <a:pPr lvl="0" rtl="0">
              <a:spcBef>
                <a:spcPts val="0"/>
              </a:spcBef>
              <a:buNone/>
            </a:pPr>
            <a:r>
              <a:rPr lang="en-US" sz="4300" dirty="0">
                <a:solidFill>
                  <a:schemeClr val="lt1"/>
                </a:solidFill>
                <a:latin typeface="Cantarell"/>
                <a:ea typeface="Cantarell"/>
                <a:cs typeface="Cantarell"/>
                <a:sym typeface="Cantarell"/>
              </a:rPr>
              <a:t>Hammurabi’s Code: Was it Just?</a:t>
            </a:r>
          </a:p>
        </p:txBody>
      </p:sp>
      <p:sp>
        <p:nvSpPr>
          <p:cNvPr id="287" name="Shape 287"/>
          <p:cNvSpPr txBox="1">
            <a:spLocks noGrp="1"/>
          </p:cNvSpPr>
          <p:nvPr>
            <p:ph type="body" idx="1"/>
          </p:nvPr>
        </p:nvSpPr>
        <p:spPr>
          <a:xfrm>
            <a:off x="240099" y="1651139"/>
            <a:ext cx="8673899" cy="5402399"/>
          </a:xfrm>
          <a:prstGeom prst="rect">
            <a:avLst/>
          </a:prstGeom>
        </p:spPr>
        <p:txBody>
          <a:bodyPr lIns="91425" tIns="91425" rIns="91425" bIns="91425" anchor="t" anchorCtr="0">
            <a:noAutofit/>
          </a:bodyPr>
          <a:lstStyle/>
          <a:p>
            <a:pPr lvl="0" rtl="0">
              <a:spcBef>
                <a:spcPts val="0"/>
              </a:spcBef>
              <a:buNone/>
            </a:pPr>
            <a:r>
              <a:rPr lang="en-US" sz="2000" u="sng" dirty="0">
                <a:solidFill>
                  <a:srgbClr val="FFFFFF"/>
                </a:solidFill>
                <a:latin typeface="Special Elite"/>
                <a:ea typeface="Special Elite"/>
                <a:cs typeface="Special Elite"/>
                <a:sym typeface="Special Elite"/>
              </a:rPr>
              <a:t>Property Laws Document D:</a:t>
            </a:r>
          </a:p>
          <a:p>
            <a:pPr lvl="0" rtl="0">
              <a:spcBef>
                <a:spcPts val="0"/>
              </a:spcBef>
              <a:buNone/>
            </a:pPr>
            <a:r>
              <a:rPr lang="en-US" sz="2000" dirty="0">
                <a:solidFill>
                  <a:srgbClr val="FFFFFF"/>
                </a:solidFill>
                <a:latin typeface="Special Elite"/>
                <a:ea typeface="Special Elite"/>
                <a:cs typeface="Special Elite"/>
                <a:sym typeface="Special Elite"/>
              </a:rPr>
              <a:t>21: If a man has broken through the wall to rob a house, they shall put him to death and pierce him, or hang him in the hole in the wall which he has made.</a:t>
            </a:r>
          </a:p>
          <a:p>
            <a:pPr lvl="0" rtl="0">
              <a:spcBef>
                <a:spcPts val="0"/>
              </a:spcBef>
              <a:buNone/>
            </a:pPr>
            <a:r>
              <a:rPr lang="en-US" sz="2000" dirty="0">
                <a:solidFill>
                  <a:srgbClr val="FFFFFF"/>
                </a:solidFill>
                <a:latin typeface="Special Elite"/>
                <a:ea typeface="Special Elite"/>
                <a:cs typeface="Special Elite"/>
                <a:sym typeface="Special Elite"/>
              </a:rPr>
              <a:t>23: If the robber is not caught, the man who has been robbed shall formally declare whatever he has lost before a god, and the city and mayor in whose territory or district the robbery has been committed shall replace for him whatever he has lost</a:t>
            </a:r>
          </a:p>
          <a:p>
            <a:pPr lvl="0" rtl="0">
              <a:spcBef>
                <a:spcPts val="0"/>
              </a:spcBef>
              <a:buNone/>
            </a:pPr>
            <a:r>
              <a:rPr lang="en-US" sz="2000" dirty="0">
                <a:solidFill>
                  <a:srgbClr val="FFFFFF"/>
                </a:solidFill>
                <a:latin typeface="Special Elite"/>
                <a:ea typeface="Special Elite"/>
                <a:cs typeface="Special Elite"/>
                <a:sym typeface="Special Elite"/>
              </a:rPr>
              <a:t>48: If a man has borrowed money to plant his fields and a storm has flooded his field or carried away the crop, in that year he does not have to his creditor.</a:t>
            </a:r>
          </a:p>
          <a:p>
            <a:pPr lvl="0" rtl="0">
              <a:spcBef>
                <a:spcPts val="0"/>
              </a:spcBef>
              <a:buNone/>
            </a:pPr>
            <a:r>
              <a:rPr lang="en-US" sz="2000" dirty="0">
                <a:solidFill>
                  <a:srgbClr val="FFFFFF"/>
                </a:solidFill>
                <a:latin typeface="Special Elite"/>
                <a:ea typeface="Special Elite"/>
                <a:cs typeface="Special Elite"/>
                <a:sym typeface="Special Elite"/>
              </a:rPr>
              <a:t>53,54: If a man has opened his trench for irrigation an the waters have flooded his neighbor’s field, the man must restore the crop he has caused to be lost</a:t>
            </a:r>
          </a:p>
        </p:txBody>
      </p:sp>
    </p:spTree>
    <p:extLst>
      <p:ext uri="{BB962C8B-B14F-4D97-AF65-F5344CB8AC3E}">
        <p14:creationId xmlns:p14="http://schemas.microsoft.com/office/powerpoint/2010/main" val="630980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195075" y="107575"/>
            <a:ext cx="8793899" cy="1310099"/>
          </a:xfrm>
          <a:prstGeom prst="rect">
            <a:avLst/>
          </a:prstGeom>
        </p:spPr>
        <p:txBody>
          <a:bodyPr lIns="91425" tIns="91425" rIns="91425" bIns="91425" anchor="b" anchorCtr="0">
            <a:noAutofit/>
          </a:bodyPr>
          <a:lstStyle/>
          <a:p>
            <a:pPr lvl="0" rtl="0">
              <a:spcBef>
                <a:spcPts val="0"/>
              </a:spcBef>
              <a:buNone/>
            </a:pPr>
            <a:r>
              <a:rPr lang="en-US" sz="4300">
                <a:solidFill>
                  <a:schemeClr val="lt1"/>
                </a:solidFill>
                <a:latin typeface="Cantarell"/>
                <a:ea typeface="Cantarell"/>
                <a:cs typeface="Cantarell"/>
                <a:sym typeface="Cantarell"/>
              </a:rPr>
              <a:t>Hammurabi’s Code: Was it Just?</a:t>
            </a:r>
          </a:p>
        </p:txBody>
      </p:sp>
      <p:sp>
        <p:nvSpPr>
          <p:cNvPr id="293" name="Shape 293"/>
          <p:cNvSpPr txBox="1">
            <a:spLocks noGrp="1"/>
          </p:cNvSpPr>
          <p:nvPr>
            <p:ph type="body" idx="1"/>
          </p:nvPr>
        </p:nvSpPr>
        <p:spPr>
          <a:xfrm>
            <a:off x="195075" y="1690807"/>
            <a:ext cx="8793899" cy="4821600"/>
          </a:xfrm>
          <a:prstGeom prst="rect">
            <a:avLst/>
          </a:prstGeom>
        </p:spPr>
        <p:txBody>
          <a:bodyPr lIns="91425" tIns="91425" rIns="91425" bIns="91425" anchor="t" anchorCtr="0">
            <a:noAutofit/>
          </a:bodyPr>
          <a:lstStyle/>
          <a:p>
            <a:pPr lvl="0" rtl="0">
              <a:spcBef>
                <a:spcPts val="0"/>
              </a:spcBef>
              <a:buNone/>
            </a:pPr>
            <a:r>
              <a:rPr lang="en-US" u="sng" dirty="0">
                <a:solidFill>
                  <a:srgbClr val="FFFFFF"/>
                </a:solidFill>
                <a:latin typeface="Special Elite"/>
                <a:ea typeface="Special Elite"/>
                <a:cs typeface="Special Elite"/>
                <a:sym typeface="Special Elite"/>
              </a:rPr>
              <a:t>Personal Injury Laws Document E:</a:t>
            </a:r>
          </a:p>
          <a:p>
            <a:pPr lvl="0" rtl="0">
              <a:spcBef>
                <a:spcPts val="0"/>
              </a:spcBef>
              <a:buNone/>
            </a:pPr>
            <a:r>
              <a:rPr lang="en-US" dirty="0">
                <a:solidFill>
                  <a:srgbClr val="FFFFFF"/>
                </a:solidFill>
                <a:latin typeface="Special Elite"/>
                <a:ea typeface="Special Elite"/>
                <a:cs typeface="Special Elite"/>
                <a:sym typeface="Special Elite"/>
              </a:rPr>
              <a:t>196: If a man has knocked out the eye of a free man, his eye shall be knocked out.</a:t>
            </a:r>
          </a:p>
          <a:p>
            <a:pPr lvl="0" rtl="0">
              <a:spcBef>
                <a:spcPts val="0"/>
              </a:spcBef>
              <a:buNone/>
            </a:pPr>
            <a:r>
              <a:rPr lang="en-US" dirty="0">
                <a:solidFill>
                  <a:srgbClr val="FFFFFF"/>
                </a:solidFill>
                <a:latin typeface="Special Elite"/>
                <a:ea typeface="Special Elite"/>
                <a:cs typeface="Special Elite"/>
                <a:sym typeface="Special Elite"/>
              </a:rPr>
              <a:t>199: If he has knocked out the eye of a slave he shall pay half his value.</a:t>
            </a:r>
          </a:p>
          <a:p>
            <a:pPr lvl="0" rtl="0">
              <a:spcBef>
                <a:spcPts val="0"/>
              </a:spcBef>
              <a:buNone/>
            </a:pPr>
            <a:r>
              <a:rPr lang="en-US" dirty="0">
                <a:solidFill>
                  <a:srgbClr val="FFFFFF"/>
                </a:solidFill>
                <a:latin typeface="Special Elite"/>
                <a:ea typeface="Special Elite"/>
                <a:cs typeface="Special Elite"/>
                <a:sym typeface="Special Elite"/>
              </a:rPr>
              <a:t>209: If a man strikes the daughter of a free man and causes her to lose the fruit of her womb, he shall pay 10 shekels of silver.</a:t>
            </a:r>
          </a:p>
          <a:p>
            <a:pPr lvl="0" rtl="0">
              <a:spcBef>
                <a:spcPts val="0"/>
              </a:spcBef>
              <a:buNone/>
            </a:pPr>
            <a:r>
              <a:rPr lang="en-US" dirty="0">
                <a:solidFill>
                  <a:srgbClr val="FFFFFF"/>
                </a:solidFill>
                <a:latin typeface="Special Elite"/>
                <a:ea typeface="Special Elite"/>
                <a:cs typeface="Special Elite"/>
                <a:sym typeface="Special Elite"/>
              </a:rPr>
              <a:t>213: If he has struck the slave-girl of a free man and causes her to lose the fruit of her womb, he shall pay 2 shekels of silver.</a:t>
            </a:r>
          </a:p>
          <a:p>
            <a:pPr lvl="0">
              <a:spcBef>
                <a:spcPts val="0"/>
              </a:spcBef>
              <a:buNone/>
            </a:pPr>
            <a:r>
              <a:rPr lang="en-US" dirty="0">
                <a:solidFill>
                  <a:srgbClr val="FFFFFF"/>
                </a:solidFill>
                <a:latin typeface="Special Elite"/>
                <a:ea typeface="Special Elite"/>
                <a:cs typeface="Special Elite"/>
                <a:sym typeface="Special Elite"/>
              </a:rPr>
              <a:t>218: If a surgeon has operated with a bronze lancet on a free man for a serious injury, and has caused his death, his hands shall be cut off.</a:t>
            </a:r>
          </a:p>
        </p:txBody>
      </p:sp>
    </p:spTree>
    <p:extLst>
      <p:ext uri="{BB962C8B-B14F-4D97-AF65-F5344CB8AC3E}">
        <p14:creationId xmlns:p14="http://schemas.microsoft.com/office/powerpoint/2010/main" val="3789568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127200" y="107575"/>
            <a:ext cx="5672099" cy="1310099"/>
          </a:xfrm>
          <a:prstGeom prst="rect">
            <a:avLst/>
          </a:prstGeom>
          <a:noFill/>
          <a:ln>
            <a:noFill/>
          </a:ln>
        </p:spPr>
        <p:txBody>
          <a:bodyPr lIns="91425" tIns="45700" rIns="91425" bIns="45700" anchor="b" anchorCtr="0">
            <a:noAutofit/>
          </a:bodyPr>
          <a:lstStyle/>
          <a:p>
            <a:pPr marL="0" marR="0" lvl="0" indent="0" algn="ctr" rtl="0">
              <a:spcBef>
                <a:spcPts val="0"/>
              </a:spcBef>
              <a:buClr>
                <a:schemeClr val="lt1"/>
              </a:buClr>
              <a:buSzPct val="25000"/>
              <a:buFont typeface="Cantarell"/>
              <a:buNone/>
            </a:pPr>
            <a:r>
              <a:rPr lang="en-US" sz="4300" b="0" i="0" u="none" strike="noStrike" cap="none">
                <a:solidFill>
                  <a:schemeClr val="lt1"/>
                </a:solidFill>
                <a:latin typeface="Cantarell"/>
                <a:ea typeface="Cantarell"/>
                <a:cs typeface="Cantarell"/>
                <a:sym typeface="Cantarell"/>
              </a:rPr>
              <a:t>Rise of Civilization &amp; Mesopotamia</a:t>
            </a:r>
          </a:p>
        </p:txBody>
      </p:sp>
      <p:sp>
        <p:nvSpPr>
          <p:cNvPr id="299" name="Shape 299"/>
          <p:cNvSpPr txBox="1">
            <a:spLocks noGrp="1"/>
          </p:cNvSpPr>
          <p:nvPr>
            <p:ph type="body" idx="1"/>
          </p:nvPr>
        </p:nvSpPr>
        <p:spPr>
          <a:xfrm>
            <a:off x="127200" y="1600200"/>
            <a:ext cx="4943399" cy="4639199"/>
          </a:xfrm>
          <a:prstGeom prst="rect">
            <a:avLst/>
          </a:prstGeom>
          <a:noFill/>
          <a:ln>
            <a:noFill/>
          </a:ln>
        </p:spPr>
        <p:txBody>
          <a:bodyPr lIns="91425" tIns="45700" rIns="91425" bIns="45700" anchor="t" anchorCtr="0">
            <a:noAutofit/>
          </a:bodyPr>
          <a:lstStyle/>
          <a:p>
            <a:pPr marL="806450" marR="0" lvl="1" indent="-463550" algn="l" rtl="0">
              <a:spcBef>
                <a:spcPts val="600"/>
              </a:spcBef>
              <a:buClr>
                <a:srgbClr val="A5A5A5"/>
              </a:buClr>
              <a:buSzPct val="100000"/>
              <a:buFont typeface="Cantarell"/>
              <a:buAutoNum type="alphaLcPeriod" startAt="6"/>
            </a:pPr>
            <a:r>
              <a:rPr lang="en-US" sz="2400" b="1" i="0" u="sng" strike="noStrike" cap="none">
                <a:solidFill>
                  <a:srgbClr val="32FFF6"/>
                </a:solidFill>
                <a:latin typeface="Cantarell"/>
                <a:ea typeface="Cantarell"/>
                <a:cs typeface="Cantarell"/>
                <a:sym typeface="Cantarell"/>
              </a:rPr>
              <a:t>Hammurabi’s Code</a:t>
            </a:r>
          </a:p>
          <a:p>
            <a:pPr marL="914400" marR="0" lvl="0" indent="0" algn="l" rtl="0">
              <a:spcBef>
                <a:spcPts val="600"/>
              </a:spcBef>
              <a:buNone/>
            </a:pPr>
            <a:r>
              <a:rPr lang="en-US" sz="2000">
                <a:solidFill>
                  <a:srgbClr val="FFFFFF"/>
                </a:solidFill>
                <a:latin typeface="Cantarell"/>
                <a:ea typeface="Cantarell"/>
                <a:cs typeface="Cantarell"/>
                <a:sym typeface="Cantarell"/>
              </a:rPr>
              <a:t>-What  is the significance of have a written set of laws? </a:t>
            </a:r>
          </a:p>
        </p:txBody>
      </p:sp>
      <p:pic>
        <p:nvPicPr>
          <p:cNvPr id="300" name="Shape 300"/>
          <p:cNvPicPr preferRelativeResize="0"/>
          <p:nvPr/>
        </p:nvPicPr>
        <p:blipFill>
          <a:blip r:embed="rId3">
            <a:alphaModFix/>
          </a:blip>
          <a:stretch>
            <a:fillRect/>
          </a:stretch>
        </p:blipFill>
        <p:spPr>
          <a:xfrm>
            <a:off x="728675" y="2903550"/>
            <a:ext cx="2857500" cy="3448050"/>
          </a:xfrm>
          <a:prstGeom prst="rect">
            <a:avLst/>
          </a:prstGeom>
          <a:noFill/>
          <a:ln>
            <a:noFill/>
          </a:ln>
        </p:spPr>
      </p:pic>
      <p:pic>
        <p:nvPicPr>
          <p:cNvPr id="301" name="Shape 301"/>
          <p:cNvPicPr preferRelativeResize="0"/>
          <p:nvPr/>
        </p:nvPicPr>
        <p:blipFill>
          <a:blip r:embed="rId4">
            <a:alphaModFix/>
          </a:blip>
          <a:stretch>
            <a:fillRect/>
          </a:stretch>
        </p:blipFill>
        <p:spPr>
          <a:xfrm>
            <a:off x="5381749" y="755850"/>
            <a:ext cx="3626048" cy="5968799"/>
          </a:xfrm>
          <a:prstGeom prst="rect">
            <a:avLst/>
          </a:prstGeom>
          <a:noFill/>
          <a:ln>
            <a:noFill/>
          </a:ln>
        </p:spPr>
      </p:pic>
    </p:spTree>
    <p:extLst>
      <p:ext uri="{BB962C8B-B14F-4D97-AF65-F5344CB8AC3E}">
        <p14:creationId xmlns:p14="http://schemas.microsoft.com/office/powerpoint/2010/main" val="109525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anim calcmode="lin" valueType="num">
                                      <p:cBhvr additive="base">
                                        <p:cTn id="7" dur="500"/>
                                        <p:tgtEl>
                                          <p:spTgt spid="29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99">
                                            <p:txEl>
                                              <p:pRg st="1" end="1"/>
                                            </p:txEl>
                                          </p:spTgt>
                                        </p:tgtEl>
                                        <p:attrNameLst>
                                          <p:attrName>style.visibility</p:attrName>
                                        </p:attrNameLst>
                                      </p:cBhvr>
                                      <p:to>
                                        <p:strVal val="visible"/>
                                      </p:to>
                                    </p:set>
                                    <p:anim calcmode="lin" valueType="num">
                                      <p:cBhvr additive="base">
                                        <p:cTn id="12" dur="500"/>
                                        <p:tgtEl>
                                          <p:spTgt spid="299">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we learn?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3000" dirty="0" smtClean="0"/>
              <a:t>Villages grow into cities.</a:t>
            </a:r>
          </a:p>
          <a:p>
            <a:pPr marL="457200" indent="-457200">
              <a:buFont typeface="+mj-lt"/>
              <a:buAutoNum type="arabicPeriod"/>
            </a:pPr>
            <a:r>
              <a:rPr lang="en-US" sz="3000" dirty="0" smtClean="0"/>
              <a:t>The 5 Characteristics that make up a civilization</a:t>
            </a:r>
          </a:p>
          <a:p>
            <a:pPr marL="457200" indent="-457200">
              <a:buFont typeface="+mj-lt"/>
              <a:buAutoNum type="arabicPeriod"/>
            </a:pPr>
            <a:r>
              <a:rPr lang="en-US" sz="3000" dirty="0" smtClean="0"/>
              <a:t>Mesopotamia &amp; Sumer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aphicFrame>
        <p:nvGraphicFramePr>
          <p:cNvPr id="151" name="Shape 151"/>
          <p:cNvGraphicFramePr/>
          <p:nvPr>
            <p:extLst>
              <p:ext uri="{D42A27DB-BD31-4B8C-83A1-F6EECF244321}">
                <p14:modId xmlns:p14="http://schemas.microsoft.com/office/powerpoint/2010/main" val="857676409"/>
              </p:ext>
            </p:extLst>
          </p:nvPr>
        </p:nvGraphicFramePr>
        <p:xfrm>
          <a:off x="77175" y="0"/>
          <a:ext cx="8972575" cy="6590275"/>
        </p:xfrm>
        <a:graphic>
          <a:graphicData uri="http://schemas.openxmlformats.org/drawingml/2006/table">
            <a:tbl>
              <a:tblPr>
                <a:noFill/>
              </a:tblPr>
              <a:tblGrid>
                <a:gridCol w="2299225"/>
                <a:gridCol w="6673350"/>
              </a:tblGrid>
              <a:tr h="1411800">
                <a:tc>
                  <a:txBody>
                    <a:bodyPr/>
                    <a:lstStyle/>
                    <a:p>
                      <a:pPr lvl="0" rtl="0">
                        <a:spcBef>
                          <a:spcPts val="0"/>
                        </a:spcBef>
                        <a:buNone/>
                      </a:pPr>
                      <a:r>
                        <a:rPr lang="en-US" sz="1100" b="1" u="sng" dirty="0">
                          <a:solidFill>
                            <a:schemeClr val="tx1"/>
                          </a:solidFill>
                        </a:rPr>
                        <a:t>Cornell Notes</a:t>
                      </a:r>
                    </a:p>
                    <a:p>
                      <a:pPr lvl="0" rtl="0">
                        <a:spcBef>
                          <a:spcPts val="0"/>
                        </a:spcBef>
                        <a:buNone/>
                      </a:pPr>
                      <a:r>
                        <a:rPr lang="en-US" sz="900" b="1" dirty="0">
                          <a:solidFill>
                            <a:schemeClr val="tx1"/>
                          </a:solidFill>
                        </a:rPr>
                        <a:t>Lecture, reading/chapter/novel/article during class, power point, movies (if need to collect info.)</a:t>
                      </a:r>
                    </a:p>
                    <a:p>
                      <a:pPr lvl="0" rtl="0">
                        <a:spcBef>
                          <a:spcPts val="0"/>
                        </a:spcBef>
                        <a:buNone/>
                      </a:pPr>
                      <a:r>
                        <a:rPr lang="en-US" sz="700" b="1" dirty="0">
                          <a:solidFill>
                            <a:schemeClr val="tx1"/>
                          </a:solidFill>
                        </a:rPr>
                        <a:t> </a:t>
                      </a:r>
                    </a:p>
                    <a:p>
                      <a:pPr lvl="0" rtl="0">
                        <a:spcBef>
                          <a:spcPts val="0"/>
                        </a:spcBef>
                        <a:buNone/>
                      </a:pPr>
                      <a:r>
                        <a:rPr lang="en-US" sz="1000" b="1" dirty="0">
                          <a:solidFill>
                            <a:schemeClr val="tx1"/>
                          </a:solidFill>
                        </a:rPr>
                        <a:t>Topic:</a:t>
                      </a:r>
                      <a:r>
                        <a:rPr lang="en-US" sz="1100" b="1" dirty="0">
                          <a:solidFill>
                            <a:schemeClr val="tx1"/>
                          </a:solidFill>
                        </a:rPr>
                        <a:t>_______________________</a:t>
                      </a:r>
                    </a:p>
                    <a:p>
                      <a:pPr lvl="0" rtl="0">
                        <a:spcBef>
                          <a:spcPts val="0"/>
                        </a:spcBef>
                        <a:buNone/>
                      </a:pPr>
                      <a:endParaRPr sz="1000" b="1" dirty="0">
                        <a:solidFill>
                          <a:schemeClr val="tx1"/>
                        </a:solidFill>
                      </a:endParaRPr>
                    </a:p>
                    <a:p>
                      <a:pPr lvl="0" rtl="0">
                        <a:spcBef>
                          <a:spcPts val="0"/>
                        </a:spcBef>
                        <a:buNone/>
                      </a:pPr>
                      <a:r>
                        <a:rPr lang="en-US" sz="1000" b="1" dirty="0">
                          <a:solidFill>
                            <a:schemeClr val="tx1"/>
                          </a:solidFill>
                        </a:rPr>
                        <a:t>Questions/Main Ideas:</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c>
                  <a:txBody>
                    <a:bodyPr/>
                    <a:lstStyle/>
                    <a:p>
                      <a:pPr lvl="0" rtl="0">
                        <a:spcBef>
                          <a:spcPts val="0"/>
                        </a:spcBef>
                        <a:buNone/>
                      </a:pPr>
                      <a:r>
                        <a:rPr lang="en-US" sz="800" b="1" dirty="0">
                          <a:solidFill>
                            <a:schemeClr val="tx1"/>
                          </a:solidFill>
                        </a:rPr>
                        <a:t> </a:t>
                      </a:r>
                    </a:p>
                    <a:p>
                      <a:pPr lvl="0" algn="r" rtl="0">
                        <a:lnSpc>
                          <a:spcPct val="115000"/>
                        </a:lnSpc>
                        <a:spcBef>
                          <a:spcPts val="0"/>
                        </a:spcBef>
                        <a:buNone/>
                      </a:pPr>
                      <a:r>
                        <a:rPr lang="en-US" sz="1100" b="1" dirty="0">
                          <a:solidFill>
                            <a:schemeClr val="tx1"/>
                          </a:solidFill>
                        </a:rPr>
                        <a:t>Name: ___________________________________</a:t>
                      </a:r>
                    </a:p>
                    <a:p>
                      <a:pPr lvl="0" rtl="0">
                        <a:lnSpc>
                          <a:spcPct val="115000"/>
                        </a:lnSpc>
                        <a:spcBef>
                          <a:spcPts val="0"/>
                        </a:spcBef>
                        <a:buNone/>
                      </a:pPr>
                      <a:r>
                        <a:rPr lang="en-US" sz="800" b="1" dirty="0">
                          <a:solidFill>
                            <a:schemeClr val="tx1"/>
                          </a:solidFill>
                        </a:rPr>
                        <a:t> </a:t>
                      </a:r>
                    </a:p>
                    <a:p>
                      <a:pPr lvl="0" algn="r" rtl="0">
                        <a:lnSpc>
                          <a:spcPct val="115000"/>
                        </a:lnSpc>
                        <a:spcBef>
                          <a:spcPts val="0"/>
                        </a:spcBef>
                        <a:buNone/>
                      </a:pPr>
                      <a:r>
                        <a:rPr lang="en-US" sz="1100" b="1" dirty="0">
                          <a:solidFill>
                            <a:schemeClr val="tx1"/>
                          </a:solidFill>
                        </a:rPr>
                        <a:t>Unit: _________________ Day: ________</a:t>
                      </a:r>
                    </a:p>
                    <a:p>
                      <a:pPr lvl="0" rtl="0">
                        <a:lnSpc>
                          <a:spcPct val="115000"/>
                        </a:lnSpc>
                        <a:spcBef>
                          <a:spcPts val="0"/>
                        </a:spcBef>
                        <a:buNone/>
                      </a:pPr>
                      <a:r>
                        <a:rPr lang="en-US" sz="800" b="1" dirty="0">
                          <a:solidFill>
                            <a:schemeClr val="tx1"/>
                          </a:solidFill>
                        </a:rPr>
                        <a:t> </a:t>
                      </a:r>
                    </a:p>
                    <a:p>
                      <a:pPr lvl="0" algn="r" rtl="0">
                        <a:lnSpc>
                          <a:spcPct val="115000"/>
                        </a:lnSpc>
                        <a:spcBef>
                          <a:spcPts val="0"/>
                        </a:spcBef>
                        <a:buNone/>
                      </a:pPr>
                      <a:r>
                        <a:rPr lang="en-US" sz="1100" b="1" dirty="0">
                          <a:solidFill>
                            <a:schemeClr val="tx1"/>
                          </a:solidFill>
                        </a:rPr>
                        <a:t>Date: ____________________________</a:t>
                      </a:r>
                    </a:p>
                    <a:p>
                      <a:pPr lvl="0" rtl="0">
                        <a:lnSpc>
                          <a:spcPct val="115000"/>
                        </a:lnSpc>
                        <a:spcBef>
                          <a:spcPts val="0"/>
                        </a:spcBef>
                        <a:buNone/>
                      </a:pPr>
                      <a:r>
                        <a:rPr lang="en-US" sz="800" b="1" dirty="0">
                          <a:solidFill>
                            <a:schemeClr val="tx1"/>
                          </a:solidFill>
                        </a:rPr>
                        <a:t> </a:t>
                      </a:r>
                    </a:p>
                    <a:p>
                      <a:pPr lvl="0" rtl="0">
                        <a:spcBef>
                          <a:spcPts val="0"/>
                        </a:spcBef>
                        <a:buNone/>
                      </a:pPr>
                      <a:r>
                        <a:rPr lang="en-US" sz="800" b="1" dirty="0">
                          <a:solidFill>
                            <a:schemeClr val="tx1"/>
                          </a:solidFill>
                        </a:rPr>
                        <a:t> </a:t>
                      </a:r>
                      <a:r>
                        <a:rPr lang="en-US" sz="1100" b="1" dirty="0">
                          <a:solidFill>
                            <a:schemeClr val="tx1"/>
                          </a:solidFill>
                        </a:rPr>
                        <a:t> </a:t>
                      </a:r>
                    </a:p>
                    <a:p>
                      <a:pPr lvl="0" algn="ctr" rtl="0">
                        <a:lnSpc>
                          <a:spcPct val="115000"/>
                        </a:lnSpc>
                        <a:spcBef>
                          <a:spcPts val="0"/>
                        </a:spcBef>
                        <a:buNone/>
                      </a:pPr>
                      <a:r>
                        <a:rPr lang="en-US" sz="1100" b="1" dirty="0">
                          <a:solidFill>
                            <a:schemeClr val="tx1"/>
                          </a:solidFill>
                        </a:rPr>
                        <a:t>Notes:</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r>
              <a:tr h="323300">
                <a:tc>
                  <a:txBody>
                    <a:bodyPr/>
                    <a:lstStyle/>
                    <a:p>
                      <a:pPr lvl="0" rtl="0">
                        <a:spcBef>
                          <a:spcPts val="0"/>
                        </a:spcBef>
                        <a:buNone/>
                      </a:pPr>
                      <a:r>
                        <a:rPr lang="en-US" sz="1500" b="1">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US" sz="1500" b="1" dirty="0">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3300">
                <a:tc>
                  <a:txBody>
                    <a:bodyPr/>
                    <a:lstStyle/>
                    <a:p>
                      <a:pPr lvl="0" rtl="0">
                        <a:spcBef>
                          <a:spcPts val="0"/>
                        </a:spcBef>
                        <a:buNone/>
                      </a:pPr>
                      <a:r>
                        <a:rPr lang="en-US" sz="1500" b="1">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US" sz="1500" b="1" dirty="0">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3300">
                <a:tc>
                  <a:txBody>
                    <a:bodyPr/>
                    <a:lstStyle/>
                    <a:p>
                      <a:pPr lvl="0" rtl="0">
                        <a:spcBef>
                          <a:spcPts val="0"/>
                        </a:spcBef>
                        <a:buNone/>
                      </a:pPr>
                      <a:r>
                        <a:rPr lang="en-US" sz="1500" b="1">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US" sz="1500" b="1" dirty="0">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3300">
                <a:tc>
                  <a:txBody>
                    <a:bodyPr/>
                    <a:lstStyle/>
                    <a:p>
                      <a:pPr lvl="0" rtl="0">
                        <a:spcBef>
                          <a:spcPts val="0"/>
                        </a:spcBef>
                        <a:buNone/>
                      </a:pPr>
                      <a:r>
                        <a:rPr lang="en-US" sz="1500" b="1">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US" sz="1500" b="1" dirty="0">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3300">
                <a:tc>
                  <a:txBody>
                    <a:bodyPr/>
                    <a:lstStyle/>
                    <a:p>
                      <a:pPr lvl="0" rtl="0">
                        <a:spcBef>
                          <a:spcPts val="0"/>
                        </a:spcBef>
                        <a:buNone/>
                      </a:pPr>
                      <a:r>
                        <a:rPr lang="en-US" sz="1500" b="1">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US" sz="1500" b="1" dirty="0">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3300">
                <a:tc>
                  <a:txBody>
                    <a:bodyPr/>
                    <a:lstStyle/>
                    <a:p>
                      <a:pPr lvl="0" rtl="0">
                        <a:spcBef>
                          <a:spcPts val="0"/>
                        </a:spcBef>
                        <a:buNone/>
                      </a:pPr>
                      <a:r>
                        <a:rPr lang="en-US" sz="1500" b="1">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US" sz="1500" b="1" dirty="0">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3300">
                <a:tc>
                  <a:txBody>
                    <a:bodyPr/>
                    <a:lstStyle/>
                    <a:p>
                      <a:pPr lvl="0" rtl="0">
                        <a:spcBef>
                          <a:spcPts val="0"/>
                        </a:spcBef>
                        <a:buNone/>
                      </a:pPr>
                      <a:r>
                        <a:rPr lang="en-US" sz="1500" b="1">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US" sz="1500" b="1" dirty="0">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3300">
                <a:tc>
                  <a:txBody>
                    <a:bodyPr/>
                    <a:lstStyle/>
                    <a:p>
                      <a:pPr lvl="0" rtl="0">
                        <a:spcBef>
                          <a:spcPts val="0"/>
                        </a:spcBef>
                        <a:buNone/>
                      </a:pPr>
                      <a:r>
                        <a:rPr lang="en-US" sz="1500" b="1">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spcBef>
                          <a:spcPts val="0"/>
                        </a:spcBef>
                        <a:buNone/>
                      </a:pPr>
                      <a:r>
                        <a:rPr lang="en-US" sz="1500" b="1" dirty="0">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23300">
                <a:tc>
                  <a:txBody>
                    <a:bodyPr/>
                    <a:lstStyle/>
                    <a:p>
                      <a:pPr lvl="0" rtl="0">
                        <a:spcBef>
                          <a:spcPts val="0"/>
                        </a:spcBef>
                        <a:buNone/>
                      </a:pPr>
                      <a:r>
                        <a:rPr lang="en-US" sz="1500" b="1">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c>
                  <a:txBody>
                    <a:bodyPr/>
                    <a:lstStyle/>
                    <a:p>
                      <a:pPr lvl="0" rtl="0">
                        <a:spcBef>
                          <a:spcPts val="0"/>
                        </a:spcBef>
                        <a:buNone/>
                      </a:pPr>
                      <a:r>
                        <a:rPr lang="en-US" sz="1500" b="1" dirty="0">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tcPr>
                </a:tc>
              </a:tr>
              <a:tr h="323300">
                <a:tc gridSpan="2">
                  <a:txBody>
                    <a:bodyPr/>
                    <a:lstStyle/>
                    <a:p>
                      <a:pPr lvl="0" rtl="0">
                        <a:spcBef>
                          <a:spcPts val="0"/>
                        </a:spcBef>
                        <a:buNone/>
                      </a:pPr>
                      <a:r>
                        <a:rPr lang="en-US" sz="1500" b="1" dirty="0">
                          <a:solidFill>
                            <a:schemeClr val="tx1"/>
                          </a:solidFill>
                        </a:rPr>
                        <a:t>Summary:</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r>
              <a:tr h="323300">
                <a:tc gridSpan="2">
                  <a:txBody>
                    <a:bodyPr/>
                    <a:lstStyle/>
                    <a:p>
                      <a:pPr lvl="0" rtl="0">
                        <a:spcBef>
                          <a:spcPts val="0"/>
                        </a:spcBef>
                        <a:buNone/>
                      </a:pPr>
                      <a:r>
                        <a:rPr lang="en-US" sz="1500" b="1" dirty="0">
                          <a:solidFill>
                            <a:schemeClr val="tx1"/>
                          </a:solidFill>
                        </a:rPr>
                        <a:t> </a:t>
                      </a: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r>
              <a:tr h="323300">
                <a:tc gridSpan="2">
                  <a:txBody>
                    <a:bodyPr/>
                    <a:lstStyle/>
                    <a:p>
                      <a:pPr lvl="0" rtl="0">
                        <a:spcBef>
                          <a:spcPts val="0"/>
                        </a:spcBef>
                        <a:buNone/>
                      </a:pPr>
                      <a:endParaRPr sz="1500" b="1" dirty="0">
                        <a:solidFill>
                          <a:schemeClr val="tx1"/>
                        </a:solidFill>
                      </a:endParaRPr>
                    </a:p>
                  </a:txBody>
                  <a:tcPr marL="68575" marR="6857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199338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577"/>
            <a:ext cx="8497218" cy="1310063"/>
          </a:xfrm>
        </p:spPr>
        <p:txBody>
          <a:bodyPr>
            <a:normAutofit fontScale="90000"/>
          </a:bodyPr>
          <a:lstStyle/>
          <a:p>
            <a:r>
              <a:rPr lang="en-US" dirty="0" smtClean="0"/>
              <a:t>Rise of Civilization &amp; Mesopotamia</a:t>
            </a:r>
            <a:endParaRPr lang="en-US" dirty="0"/>
          </a:p>
        </p:txBody>
      </p:sp>
      <p:sp>
        <p:nvSpPr>
          <p:cNvPr id="3" name="Content Placeholder 2"/>
          <p:cNvSpPr>
            <a:spLocks noGrp="1"/>
          </p:cNvSpPr>
          <p:nvPr>
            <p:ph idx="1"/>
          </p:nvPr>
        </p:nvSpPr>
        <p:spPr>
          <a:xfrm>
            <a:off x="0" y="1600201"/>
            <a:ext cx="9144000" cy="4639235"/>
          </a:xfrm>
        </p:spPr>
        <p:txBody>
          <a:bodyPr/>
          <a:lstStyle/>
          <a:p>
            <a:pPr marL="457200" lvl="0" indent="-457200">
              <a:buFont typeface="+mj-lt"/>
              <a:buAutoNum type="arabicPeriod"/>
            </a:pPr>
            <a:r>
              <a:rPr lang="en-US" dirty="0" smtClean="0"/>
              <a:t>Setting the Stage</a:t>
            </a:r>
            <a:endParaRPr lang="en-US" sz="2000" dirty="0" smtClean="0"/>
          </a:p>
          <a:p>
            <a:pPr marL="806450" lvl="1" indent="-457200">
              <a:buFont typeface="+mj-lt"/>
              <a:buAutoNum type="alphaLcPeriod"/>
            </a:pPr>
            <a:r>
              <a:rPr lang="en-US" sz="2400" dirty="0" smtClean="0"/>
              <a:t>How did Agriculture change life for humans?</a:t>
            </a:r>
          </a:p>
          <a:p>
            <a:pPr marL="1200150" lvl="2" indent="-514350">
              <a:buFont typeface="+mj-lt"/>
              <a:buAutoNum type="romanLcPeriod"/>
            </a:pPr>
            <a:r>
              <a:rPr lang="en-US" sz="2400" dirty="0" smtClean="0"/>
              <a:t>Began dwelling in larger, more </a:t>
            </a:r>
            <a:r>
              <a:rPr lang="en-US" sz="2400" b="1" u="sng" dirty="0" smtClean="0">
                <a:solidFill>
                  <a:srgbClr val="32FFF6"/>
                </a:solidFill>
              </a:rPr>
              <a:t>organized communities</a:t>
            </a:r>
          </a:p>
          <a:p>
            <a:pPr marL="1200150" lvl="2" indent="-514350">
              <a:buFont typeface="+mj-lt"/>
              <a:buAutoNum type="romanLcPeriod"/>
            </a:pPr>
            <a:r>
              <a:rPr lang="en-US" sz="2400" dirty="0" smtClean="0"/>
              <a:t> </a:t>
            </a:r>
            <a:r>
              <a:rPr lang="en-US" sz="2400" b="1" u="sng" dirty="0" smtClean="0">
                <a:solidFill>
                  <a:srgbClr val="32FFF6"/>
                </a:solidFill>
              </a:rPr>
              <a:t>Cities</a:t>
            </a:r>
            <a:r>
              <a:rPr lang="en-US" sz="2400" b="1" dirty="0" smtClean="0">
                <a:solidFill>
                  <a:srgbClr val="32FFF6"/>
                </a:solidFill>
              </a:rPr>
              <a:t> </a:t>
            </a:r>
            <a:r>
              <a:rPr lang="en-US" sz="2400" dirty="0" smtClean="0"/>
              <a:t>gradually grew</a:t>
            </a:r>
          </a:p>
          <a:p>
            <a:pPr marL="1200150" lvl="2" indent="-514350">
              <a:buFont typeface="+mj-lt"/>
              <a:buAutoNum type="romanLcPeriod"/>
            </a:pPr>
            <a:r>
              <a:rPr lang="en-US" sz="2400" b="1" dirty="0" smtClean="0"/>
              <a:t> </a:t>
            </a:r>
            <a:r>
              <a:rPr lang="en-US" sz="2400" b="1" u="sng" dirty="0" smtClean="0">
                <a:solidFill>
                  <a:srgbClr val="32FFF6"/>
                </a:solidFill>
              </a:rPr>
              <a:t>Economics</a:t>
            </a:r>
            <a:r>
              <a:rPr lang="en-US" sz="2400" dirty="0" smtClean="0"/>
              <a:t> began to matter</a:t>
            </a:r>
          </a:p>
          <a:p>
            <a:endParaRPr lang="en-US" dirty="0"/>
          </a:p>
        </p:txBody>
      </p:sp>
      <p:sp>
        <p:nvSpPr>
          <p:cNvPr id="4" name="Content Placeholder 2"/>
          <p:cNvSpPr txBox="1">
            <a:spLocks/>
          </p:cNvSpPr>
          <p:nvPr/>
        </p:nvSpPr>
        <p:spPr>
          <a:xfrm>
            <a:off x="152400" y="1743329"/>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304800" y="1877188"/>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p:nvPr/>
        </p:nvPicPr>
        <p:blipFill>
          <a:blip r:embed="rId2"/>
          <a:srcRect/>
          <a:stretch>
            <a:fillRect/>
          </a:stretch>
        </p:blipFill>
        <p:spPr bwMode="auto">
          <a:xfrm>
            <a:off x="5412006" y="3583342"/>
            <a:ext cx="2552368" cy="23345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577"/>
            <a:ext cx="8470198" cy="1310063"/>
          </a:xfrm>
        </p:spPr>
        <p:txBody>
          <a:bodyPr>
            <a:normAutofit fontScale="90000"/>
          </a:bodyPr>
          <a:lstStyle/>
          <a:p>
            <a:r>
              <a:rPr lang="en-US" dirty="0" smtClean="0"/>
              <a:t>Rise of Civilization &amp; Mesopotamia</a:t>
            </a:r>
            <a:endParaRPr lang="en-US" dirty="0"/>
          </a:p>
        </p:txBody>
      </p:sp>
      <p:sp>
        <p:nvSpPr>
          <p:cNvPr id="3" name="Content Placeholder 2"/>
          <p:cNvSpPr>
            <a:spLocks noGrp="1"/>
          </p:cNvSpPr>
          <p:nvPr>
            <p:ph idx="1"/>
          </p:nvPr>
        </p:nvSpPr>
        <p:spPr>
          <a:xfrm>
            <a:off x="0" y="1600201"/>
            <a:ext cx="9144000" cy="4639235"/>
          </a:xfrm>
        </p:spPr>
        <p:txBody>
          <a:bodyPr>
            <a:normAutofit/>
          </a:bodyPr>
          <a:lstStyle/>
          <a:p>
            <a:pPr marL="457200" lvl="0" indent="-457200">
              <a:buFont typeface="+mj-lt"/>
              <a:buAutoNum type="arabicPeriod" startAt="2"/>
            </a:pPr>
            <a:r>
              <a:rPr lang="en-US" dirty="0" smtClean="0"/>
              <a:t>Villages Grow into Cities</a:t>
            </a:r>
            <a:endParaRPr lang="en-US" sz="2000" dirty="0" smtClean="0"/>
          </a:p>
          <a:p>
            <a:pPr marL="806450" lvl="1" indent="-457200">
              <a:buFont typeface="+mj-lt"/>
              <a:buAutoNum type="alphaLcPeriod"/>
            </a:pPr>
            <a:r>
              <a:rPr lang="en-US" sz="2000" dirty="0" smtClean="0"/>
              <a:t>Farming became easier due to advances in </a:t>
            </a:r>
            <a:r>
              <a:rPr lang="en-US" sz="2000" b="1" u="sng" dirty="0" smtClean="0">
                <a:solidFill>
                  <a:srgbClr val="32FFF6"/>
                </a:solidFill>
              </a:rPr>
              <a:t>technology</a:t>
            </a:r>
            <a:r>
              <a:rPr lang="en-US" sz="2000" dirty="0" smtClean="0"/>
              <a:t> and domestication of </a:t>
            </a:r>
            <a:r>
              <a:rPr lang="en-US" sz="2000" b="1" u="sng" dirty="0" smtClean="0">
                <a:solidFill>
                  <a:srgbClr val="32FFF6"/>
                </a:solidFill>
              </a:rPr>
              <a:t>animals</a:t>
            </a:r>
          </a:p>
          <a:p>
            <a:pPr marL="806450" lvl="1" indent="-457200">
              <a:buFont typeface="+mj-lt"/>
              <a:buAutoNum type="alphaLcPeriod"/>
            </a:pPr>
            <a:r>
              <a:rPr lang="en-US" sz="2300" dirty="0" smtClean="0"/>
              <a:t>Bigger </a:t>
            </a:r>
            <a:r>
              <a:rPr lang="en-US" sz="2300" b="1" u="sng" dirty="0" smtClean="0">
                <a:solidFill>
                  <a:srgbClr val="32FFF6"/>
                </a:solidFill>
              </a:rPr>
              <a:t>harvests</a:t>
            </a:r>
            <a:r>
              <a:rPr lang="en-US" sz="2300" dirty="0" smtClean="0"/>
              <a:t> also resulted from better technology </a:t>
            </a:r>
          </a:p>
          <a:p>
            <a:pPr marL="806450" lvl="1" indent="-457200">
              <a:buFont typeface="+mj-lt"/>
              <a:buAutoNum type="alphaLcPeriod"/>
            </a:pPr>
            <a:r>
              <a:rPr lang="en-US" sz="2300" dirty="0" smtClean="0"/>
              <a:t>Fact: The more </a:t>
            </a:r>
            <a:r>
              <a:rPr lang="en-US" sz="2300" b="1" u="sng" dirty="0" smtClean="0">
                <a:solidFill>
                  <a:srgbClr val="32FFF6"/>
                </a:solidFill>
              </a:rPr>
              <a:t>food</a:t>
            </a:r>
            <a:r>
              <a:rPr lang="en-US" sz="2300" dirty="0" smtClean="0"/>
              <a:t> you have in </a:t>
            </a:r>
            <a:r>
              <a:rPr lang="en-US" sz="2300" b="1" u="sng" dirty="0" smtClean="0">
                <a:solidFill>
                  <a:srgbClr val="32FFF6"/>
                </a:solidFill>
              </a:rPr>
              <a:t>supply</a:t>
            </a:r>
            <a:r>
              <a:rPr lang="en-US" sz="2300" dirty="0" smtClean="0"/>
              <a:t>, the bigger the </a:t>
            </a:r>
            <a:r>
              <a:rPr lang="en-US" sz="2300" b="1" u="sng" dirty="0" smtClean="0">
                <a:solidFill>
                  <a:srgbClr val="32FFF6"/>
                </a:solidFill>
              </a:rPr>
              <a:t>population</a:t>
            </a:r>
            <a:r>
              <a:rPr lang="en-US" sz="2300" dirty="0" smtClean="0"/>
              <a:t> that can be supported</a:t>
            </a:r>
          </a:p>
          <a:p>
            <a:pPr marL="806450" lvl="1" indent="-457200">
              <a:buFont typeface="+mj-lt"/>
              <a:buAutoNum type="alphaLcPeriod"/>
            </a:pPr>
            <a:r>
              <a:rPr lang="en-US" sz="2100" dirty="0" smtClean="0"/>
              <a:t>As cities grew, so did responsibilities ---&gt; </a:t>
            </a:r>
            <a:r>
              <a:rPr lang="en-US" sz="2100" b="1" u="sng" dirty="0" smtClean="0">
                <a:solidFill>
                  <a:srgbClr val="32FFF6"/>
                </a:solidFill>
              </a:rPr>
              <a:t>not everyone farmed anymore</a:t>
            </a:r>
          </a:p>
          <a:p>
            <a:pPr marL="806450" lvl="1" indent="-457200">
              <a:buFont typeface="+mj-lt"/>
              <a:buAutoNum type="alphaLcPeriod"/>
            </a:pPr>
            <a:r>
              <a:rPr lang="en-US" dirty="0" smtClean="0"/>
              <a:t>The </a:t>
            </a:r>
            <a:r>
              <a:rPr lang="en-US" b="1" u="sng" dirty="0" smtClean="0">
                <a:solidFill>
                  <a:srgbClr val="32FFF6"/>
                </a:solidFill>
              </a:rPr>
              <a:t>wheel</a:t>
            </a:r>
            <a:r>
              <a:rPr lang="en-US" dirty="0" smtClean="0"/>
              <a:t> and the </a:t>
            </a:r>
            <a:r>
              <a:rPr lang="en-US" b="1" u="sng" dirty="0" smtClean="0">
                <a:solidFill>
                  <a:srgbClr val="32FFF6"/>
                </a:solidFill>
              </a:rPr>
              <a:t>sail</a:t>
            </a:r>
            <a:r>
              <a:rPr lang="en-US" dirty="0" smtClean="0"/>
              <a:t> allowed trade to occur over longer distances</a:t>
            </a:r>
          </a:p>
          <a:p>
            <a:pPr marL="806450" lvl="1" indent="-457200">
              <a:buFont typeface="+mj-lt"/>
              <a:buAutoNum type="alphaLcPeriod"/>
            </a:pPr>
            <a:r>
              <a:rPr lang="en-US" dirty="0" smtClean="0"/>
              <a:t>No </a:t>
            </a:r>
            <a:r>
              <a:rPr lang="en-US" b="1" u="sng" dirty="0" smtClean="0">
                <a:solidFill>
                  <a:srgbClr val="32FFF6"/>
                </a:solidFill>
              </a:rPr>
              <a:t>currency</a:t>
            </a:r>
            <a:r>
              <a:rPr lang="en-US" dirty="0" smtClean="0"/>
              <a:t> yet</a:t>
            </a:r>
          </a:p>
          <a:p>
            <a:pPr marL="806450" lvl="1" indent="-457200">
              <a:buFont typeface="+mj-lt"/>
              <a:buAutoNum type="alphaLcPeriod"/>
            </a:pPr>
            <a:r>
              <a:rPr lang="en-US" b="1" u="sng" dirty="0" smtClean="0">
                <a:solidFill>
                  <a:srgbClr val="32FFF6"/>
                </a:solidFill>
              </a:rPr>
              <a:t>Social Classes</a:t>
            </a:r>
            <a:r>
              <a:rPr lang="en-US" dirty="0" smtClean="0"/>
              <a:t> began to emerge</a:t>
            </a:r>
          </a:p>
          <a:p>
            <a:pPr marL="806450" lvl="1" indent="-457200">
              <a:buFont typeface="+mj-lt"/>
              <a:buAutoNum type="alphaLcPeriod"/>
            </a:pPr>
            <a:r>
              <a:rPr lang="en-US" b="1" u="sng" dirty="0" smtClean="0">
                <a:solidFill>
                  <a:srgbClr val="32FFF6"/>
                </a:solidFill>
              </a:rPr>
              <a:t>Religion</a:t>
            </a:r>
            <a:r>
              <a:rPr lang="en-US" dirty="0" smtClean="0"/>
              <a:t> became more organized</a:t>
            </a:r>
            <a:endParaRPr lang="en-US" dirty="0"/>
          </a:p>
        </p:txBody>
      </p:sp>
      <p:sp>
        <p:nvSpPr>
          <p:cNvPr id="4" name="Content Placeholder 2"/>
          <p:cNvSpPr txBox="1">
            <a:spLocks/>
          </p:cNvSpPr>
          <p:nvPr/>
        </p:nvSpPr>
        <p:spPr>
          <a:xfrm>
            <a:off x="152400" y="1743329"/>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304800" y="1877188"/>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accel="50000" decel="5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accel="50000" decel="5000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577"/>
            <a:ext cx="8558015" cy="1310063"/>
          </a:xfrm>
        </p:spPr>
        <p:txBody>
          <a:bodyPr>
            <a:normAutofit fontScale="90000"/>
          </a:bodyPr>
          <a:lstStyle/>
          <a:p>
            <a:r>
              <a:rPr lang="en-US" dirty="0" smtClean="0"/>
              <a:t>Rise of Civilization &amp; Mesopotamia</a:t>
            </a:r>
            <a:endParaRPr lang="en-US" dirty="0"/>
          </a:p>
        </p:txBody>
      </p:sp>
      <p:sp>
        <p:nvSpPr>
          <p:cNvPr id="3" name="Content Placeholder 2"/>
          <p:cNvSpPr>
            <a:spLocks noGrp="1"/>
          </p:cNvSpPr>
          <p:nvPr>
            <p:ph idx="1"/>
          </p:nvPr>
        </p:nvSpPr>
        <p:spPr>
          <a:xfrm>
            <a:off x="0" y="1600201"/>
            <a:ext cx="9144000" cy="4639235"/>
          </a:xfrm>
        </p:spPr>
        <p:txBody>
          <a:bodyPr/>
          <a:lstStyle/>
          <a:p>
            <a:pPr marL="457200" lvl="0" indent="-457200">
              <a:buFont typeface="+mj-lt"/>
              <a:buAutoNum type="arabicPeriod" startAt="3"/>
            </a:pPr>
            <a:r>
              <a:rPr lang="en-US" dirty="0" smtClean="0"/>
              <a:t>How Civilization Develops</a:t>
            </a:r>
            <a:endParaRPr lang="en-US" sz="2000" dirty="0" smtClean="0"/>
          </a:p>
          <a:p>
            <a:pPr marL="806450" lvl="1" indent="-457200">
              <a:buFont typeface="+mj-lt"/>
              <a:buAutoNum type="alphaLcPeriod"/>
            </a:pPr>
            <a:r>
              <a:rPr lang="en-US" sz="2400" dirty="0" smtClean="0"/>
              <a:t>A Civilization is a complex culture with 5 characteristics</a:t>
            </a:r>
          </a:p>
          <a:p>
            <a:pPr marL="1200150" lvl="2" indent="-514350">
              <a:buFont typeface="+mj-lt"/>
              <a:buAutoNum type="romanLcPeriod"/>
            </a:pPr>
            <a:r>
              <a:rPr lang="en-US" sz="2400" b="1" u="sng" dirty="0" smtClean="0">
                <a:solidFill>
                  <a:srgbClr val="32FFF6"/>
                </a:solidFill>
              </a:rPr>
              <a:t>Advanced Cities</a:t>
            </a:r>
          </a:p>
          <a:p>
            <a:pPr marL="1425575" lvl="3" indent="-457200">
              <a:buFont typeface="+mj-lt"/>
              <a:buAutoNum type="arabicPeriod"/>
            </a:pPr>
            <a:r>
              <a:rPr lang="en-US" sz="2400" dirty="0" smtClean="0"/>
              <a:t>Size alone does not distinguish a city from a village</a:t>
            </a:r>
          </a:p>
          <a:p>
            <a:pPr marL="1425575" lvl="3" indent="-457200">
              <a:buFont typeface="+mj-lt"/>
              <a:buAutoNum type="arabicPeriod"/>
            </a:pPr>
            <a:r>
              <a:rPr lang="en-US" sz="2400" dirty="0" smtClean="0"/>
              <a:t>Must be a center for </a:t>
            </a:r>
            <a:r>
              <a:rPr lang="en-US" sz="2400" b="1" u="sng" dirty="0" smtClean="0">
                <a:solidFill>
                  <a:srgbClr val="32FFF6"/>
                </a:solidFill>
              </a:rPr>
              <a:t>trade</a:t>
            </a:r>
          </a:p>
          <a:p>
            <a:endParaRPr lang="en-US" dirty="0"/>
          </a:p>
        </p:txBody>
      </p:sp>
      <p:sp>
        <p:nvSpPr>
          <p:cNvPr id="4" name="Content Placeholder 2"/>
          <p:cNvSpPr txBox="1">
            <a:spLocks/>
          </p:cNvSpPr>
          <p:nvPr/>
        </p:nvSpPr>
        <p:spPr>
          <a:xfrm>
            <a:off x="152400" y="1743329"/>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304800" y="1877188"/>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2"/>
          <a:stretch>
            <a:fillRect/>
          </a:stretch>
        </p:blipFill>
        <p:spPr>
          <a:xfrm>
            <a:off x="5278652" y="4279086"/>
            <a:ext cx="3351815" cy="2237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577"/>
            <a:ext cx="8564770" cy="1310063"/>
          </a:xfrm>
        </p:spPr>
        <p:txBody>
          <a:bodyPr>
            <a:normAutofit fontScale="90000"/>
          </a:bodyPr>
          <a:lstStyle/>
          <a:p>
            <a:r>
              <a:rPr lang="en-US" dirty="0" smtClean="0"/>
              <a:t>Rise of Civilization &amp; Mesopotamia</a:t>
            </a:r>
            <a:endParaRPr lang="en-US" dirty="0"/>
          </a:p>
        </p:txBody>
      </p:sp>
      <p:sp>
        <p:nvSpPr>
          <p:cNvPr id="3" name="Content Placeholder 2"/>
          <p:cNvSpPr>
            <a:spLocks noGrp="1"/>
          </p:cNvSpPr>
          <p:nvPr>
            <p:ph idx="1"/>
          </p:nvPr>
        </p:nvSpPr>
        <p:spPr>
          <a:xfrm>
            <a:off x="-486580" y="1600201"/>
            <a:ext cx="9630580" cy="4639235"/>
          </a:xfrm>
        </p:spPr>
        <p:txBody>
          <a:bodyPr>
            <a:normAutofit/>
          </a:bodyPr>
          <a:lstStyle/>
          <a:p>
            <a:pPr marL="1200150" lvl="2" indent="-514350">
              <a:buFont typeface="+mj-lt"/>
              <a:buAutoNum type="romanLcPeriod" startAt="2"/>
            </a:pPr>
            <a:r>
              <a:rPr lang="en-US" sz="2300" b="1" u="sng" dirty="0" smtClean="0">
                <a:solidFill>
                  <a:srgbClr val="32FFF6"/>
                </a:solidFill>
              </a:rPr>
              <a:t>Specialized Workers</a:t>
            </a:r>
          </a:p>
          <a:p>
            <a:pPr marL="1311275" lvl="3" indent="-342900">
              <a:buFont typeface="+mj-lt"/>
              <a:buAutoNum type="arabicPeriod"/>
            </a:pPr>
            <a:r>
              <a:rPr lang="en-US" sz="2300" b="1" u="sng" dirty="0" smtClean="0">
                <a:solidFill>
                  <a:srgbClr val="32FFF6"/>
                </a:solidFill>
              </a:rPr>
              <a:t>Specialization:</a:t>
            </a:r>
            <a:r>
              <a:rPr lang="en-US" sz="2300" dirty="0" smtClean="0"/>
              <a:t> the development of skills in a specific kind of work</a:t>
            </a:r>
          </a:p>
          <a:p>
            <a:pPr marL="1311275" lvl="3" indent="-342900">
              <a:buFont typeface="+mj-lt"/>
              <a:buAutoNum type="arabicPeriod"/>
            </a:pPr>
            <a:r>
              <a:rPr lang="en-US" sz="2300" b="1" u="sng" dirty="0" smtClean="0">
                <a:solidFill>
                  <a:srgbClr val="32FFF6"/>
                </a:solidFill>
              </a:rPr>
              <a:t>Artisans:</a:t>
            </a:r>
            <a:r>
              <a:rPr lang="en-US" sz="2300" dirty="0" smtClean="0"/>
              <a:t> skilled workers who make goods by hand</a:t>
            </a:r>
            <a:endParaRPr lang="en-US" sz="2300" dirty="0"/>
          </a:p>
        </p:txBody>
      </p:sp>
      <p:sp>
        <p:nvSpPr>
          <p:cNvPr id="4" name="Content Placeholder 2"/>
          <p:cNvSpPr txBox="1">
            <a:spLocks/>
          </p:cNvSpPr>
          <p:nvPr/>
        </p:nvSpPr>
        <p:spPr>
          <a:xfrm>
            <a:off x="152400" y="1743329"/>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304800" y="1877188"/>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p:nvPr/>
        </p:nvPicPr>
        <p:blipFill>
          <a:blip r:embed="rId2"/>
          <a:srcRect/>
          <a:stretch>
            <a:fillRect/>
          </a:stretch>
        </p:blipFill>
        <p:spPr bwMode="auto">
          <a:xfrm>
            <a:off x="2498090" y="3715004"/>
            <a:ext cx="3827457" cy="2667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577"/>
            <a:ext cx="8517484" cy="1310063"/>
          </a:xfrm>
        </p:spPr>
        <p:txBody>
          <a:bodyPr>
            <a:normAutofit fontScale="90000"/>
          </a:bodyPr>
          <a:lstStyle/>
          <a:p>
            <a:r>
              <a:rPr lang="en-US" dirty="0" smtClean="0"/>
              <a:t>Rise of Civilization &amp; Mesopotamia</a:t>
            </a:r>
            <a:endParaRPr lang="en-US" dirty="0"/>
          </a:p>
        </p:txBody>
      </p:sp>
      <p:sp>
        <p:nvSpPr>
          <p:cNvPr id="3" name="Content Placeholder 2"/>
          <p:cNvSpPr>
            <a:spLocks noGrp="1"/>
          </p:cNvSpPr>
          <p:nvPr>
            <p:ph idx="1"/>
          </p:nvPr>
        </p:nvSpPr>
        <p:spPr>
          <a:xfrm>
            <a:off x="-395862" y="1600201"/>
            <a:ext cx="9539862" cy="4639235"/>
          </a:xfrm>
        </p:spPr>
        <p:txBody>
          <a:bodyPr>
            <a:normAutofit/>
          </a:bodyPr>
          <a:lstStyle/>
          <a:p>
            <a:pPr marL="1200150" lvl="2" indent="-514350">
              <a:buFont typeface="+mj-lt"/>
              <a:buAutoNum type="romanLcPeriod" startAt="3"/>
            </a:pPr>
            <a:r>
              <a:rPr lang="en-US" sz="2300" b="1" u="sng" dirty="0" smtClean="0">
                <a:solidFill>
                  <a:srgbClr val="32FFF6"/>
                </a:solidFill>
              </a:rPr>
              <a:t>Complex Institutions</a:t>
            </a:r>
          </a:p>
          <a:p>
            <a:pPr marL="1311275" lvl="3" indent="-342900">
              <a:buFont typeface="+mj-lt"/>
              <a:buAutoNum type="arabicPeriod"/>
            </a:pPr>
            <a:r>
              <a:rPr lang="en-US" sz="2300" b="1" u="sng" dirty="0" smtClean="0">
                <a:solidFill>
                  <a:srgbClr val="32FFF6"/>
                </a:solidFill>
              </a:rPr>
              <a:t>Institution:</a:t>
            </a:r>
            <a:r>
              <a:rPr lang="en-US" sz="2300" dirty="0" smtClean="0"/>
              <a:t> a long-lasting pattern of organization in a community</a:t>
            </a:r>
          </a:p>
          <a:p>
            <a:pPr marL="1311275" lvl="3" indent="-342900">
              <a:buFont typeface="+mj-lt"/>
              <a:buAutoNum type="arabicPeriod"/>
            </a:pPr>
            <a:r>
              <a:rPr lang="en-US" sz="2300" dirty="0" smtClean="0"/>
              <a:t>Ex: </a:t>
            </a:r>
            <a:r>
              <a:rPr lang="en-US" sz="2300" b="1" u="sng" dirty="0" smtClean="0">
                <a:solidFill>
                  <a:srgbClr val="32FFF6"/>
                </a:solidFill>
              </a:rPr>
              <a:t>Government</a:t>
            </a:r>
            <a:r>
              <a:rPr lang="en-US" sz="2300" dirty="0" smtClean="0"/>
              <a:t>, religion, and the </a:t>
            </a:r>
            <a:r>
              <a:rPr lang="en-US" sz="2300" b="1" u="sng" dirty="0" smtClean="0">
                <a:solidFill>
                  <a:srgbClr val="32FFF6"/>
                </a:solidFill>
              </a:rPr>
              <a:t>economy</a:t>
            </a:r>
            <a:endParaRPr lang="en-US" sz="2300" b="1" u="sng" dirty="0">
              <a:solidFill>
                <a:srgbClr val="32FFF6"/>
              </a:solidFill>
            </a:endParaRPr>
          </a:p>
        </p:txBody>
      </p:sp>
      <p:sp>
        <p:nvSpPr>
          <p:cNvPr id="4" name="Content Placeholder 2"/>
          <p:cNvSpPr txBox="1">
            <a:spLocks/>
          </p:cNvSpPr>
          <p:nvPr/>
        </p:nvSpPr>
        <p:spPr>
          <a:xfrm>
            <a:off x="152400" y="1743329"/>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304800" y="1877188"/>
            <a:ext cx="9144000" cy="4639235"/>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Tx/>
              <a:buSzTx/>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2"/>
          <a:stretch>
            <a:fillRect/>
          </a:stretch>
        </p:blipFill>
        <p:spPr>
          <a:xfrm>
            <a:off x="2232782" y="3616958"/>
            <a:ext cx="4826759" cy="30448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hibit">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Exhibit">
      <a:majorFont>
        <a:latin typeface="Corbel"/>
        <a:ea typeface=""/>
        <a:cs typeface=""/>
        <a:font script="Jpan" typeface="ＭＳ Ｐゴシック"/>
      </a:majorFont>
      <a:minorFont>
        <a:latin typeface="Corbel"/>
        <a:ea typeface=""/>
        <a:cs typeface=""/>
        <a:font script="Jpan" typeface="ＭＳ Ｐゴシック"/>
      </a:minorFont>
    </a:fontScheme>
    <a:fmtScheme name="Exhibit">
      <a:fillStyleLst>
        <a:solidFill>
          <a:schemeClr val="phClr"/>
        </a:solidFill>
        <a:gradFill rotWithShape="1">
          <a:gsLst>
            <a:gs pos="0">
              <a:schemeClr val="phClr">
                <a:tint val="100000"/>
                <a:shade val="50000"/>
                <a:satMod val="110000"/>
                <a:lumMod val="70000"/>
              </a:schemeClr>
            </a:gs>
            <a:gs pos="50000">
              <a:schemeClr val="phClr">
                <a:tint val="80000"/>
                <a:satMod val="135000"/>
              </a:schemeClr>
            </a:gs>
            <a:gs pos="100000">
              <a:schemeClr val="phClr">
                <a:tint val="30000"/>
                <a:satMod val="150000"/>
              </a:schemeClr>
            </a:gs>
          </a:gsLst>
          <a:lin ang="16200000" scaled="1"/>
        </a:gradFill>
        <a:gradFill rotWithShape="1">
          <a:gsLst>
            <a:gs pos="0">
              <a:schemeClr val="phClr">
                <a:shade val="50000"/>
                <a:satMod val="110000"/>
                <a:lumMod val="70000"/>
              </a:schemeClr>
            </a:gs>
            <a:gs pos="65000">
              <a:schemeClr val="phClr">
                <a:shade val="90000"/>
                <a:satMod val="200000"/>
                <a:lumMod val="110000"/>
              </a:schemeClr>
            </a:gs>
            <a:gs pos="100000">
              <a:schemeClr val="phClr">
                <a:tint val="90000"/>
                <a:shade val="100000"/>
                <a:satMod val="250000"/>
                <a:lumMod val="150000"/>
              </a:schemeClr>
            </a:gs>
          </a:gsLst>
          <a:lin ang="16200000" scaled="1"/>
        </a:gradFill>
      </a:fillStyleLst>
      <a:lnStyleLst>
        <a:ln w="31750" cap="flat" cmpd="sng" algn="ctr">
          <a:solidFill>
            <a:schemeClr val="phClr">
              <a:satMod val="105000"/>
            </a:schemeClr>
          </a:solidFill>
          <a:prstDash val="solid"/>
        </a:ln>
        <a:ln w="50800" cap="flat" cmpd="sng" algn="ctr">
          <a:solidFill>
            <a:schemeClr val="phClr">
              <a:alpha val="95000"/>
            </a:schemeClr>
          </a:solidFill>
          <a:prstDash val="solid"/>
        </a:ln>
        <a:ln w="50800" cap="flat" cmpd="sng" algn="ctr">
          <a:solidFill>
            <a:schemeClr val="phClr">
              <a:alpha val="90000"/>
            </a:schemeClr>
          </a:solidFill>
          <a:prstDash val="solid"/>
        </a:ln>
      </a:lnStyleLst>
      <a:effectStyleLst>
        <a:effectStyle>
          <a:effectLst/>
        </a:effectStyle>
        <a:effectStyle>
          <a:effectLst>
            <a:reflection blurRad="12700" stA="25000" endPos="15000" dist="50800" dir="5400000" sy="-100000" rotWithShape="0"/>
          </a:effectLst>
        </a:effectStyle>
        <a:effectStyle>
          <a:effectLst>
            <a:innerShdw blurRad="76200" dist="25400" dir="5400000">
              <a:srgbClr val="FFFFFF">
                <a:alpha val="50000"/>
              </a:srgbClr>
            </a:innerShdw>
            <a:outerShdw blurRad="254000" dist="254000" dir="5400000" sx="90000" sy="-30000" rotWithShape="0">
              <a:srgbClr val="000000">
                <a:alpha val="25000"/>
              </a:srgbClr>
            </a:outerShdw>
          </a:effectLst>
          <a:scene3d>
            <a:camera prst="orthographicFront">
              <a:rot lat="0" lon="0" rev="0"/>
            </a:camera>
            <a:lightRig rig="twoPt" dir="t">
              <a:rot lat="0" lon="0" rev="54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70000"/>
                <a:satMod val="120000"/>
                <a:lumMod val="30000"/>
              </a:schemeClr>
              <a:schemeClr val="phClr">
                <a:tint val="70000"/>
                <a:satMod val="500000"/>
                <a:lumMod val="5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Exhibit.thmx</Template>
  <TotalTime>927</TotalTime>
  <Words>1354</Words>
  <Application>Microsoft Office PowerPoint</Application>
  <PresentationFormat>On-screen Show (4:3)</PresentationFormat>
  <Paragraphs>172</Paragraphs>
  <Slides>27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Algerian</vt:lpstr>
      <vt:lpstr>Arial</vt:lpstr>
      <vt:lpstr>Baskerville Old Face</vt:lpstr>
      <vt:lpstr>Calibri</vt:lpstr>
      <vt:lpstr>Cantarell</vt:lpstr>
      <vt:lpstr>Corbel</vt:lpstr>
      <vt:lpstr>Special Elite</vt:lpstr>
      <vt:lpstr>Times New Roman</vt:lpstr>
      <vt:lpstr>Wingdings 2</vt:lpstr>
      <vt:lpstr>Exhibit</vt:lpstr>
      <vt:lpstr>The Earliest Humans</vt:lpstr>
      <vt:lpstr>Constructive Response Questions</vt:lpstr>
      <vt:lpstr>What will we learn?</vt:lpstr>
      <vt:lpstr>PowerPoint Presentation</vt:lpstr>
      <vt:lpstr>Rise of Civilization &amp; Mesopotamia</vt:lpstr>
      <vt:lpstr>Rise of Civilization &amp; Mesopotamia</vt:lpstr>
      <vt:lpstr>Rise of Civilization &amp; Mesopotamia</vt:lpstr>
      <vt:lpstr>Rise of Civilization &amp; Mesopotamia</vt:lpstr>
      <vt:lpstr>Rise of Civilization &amp; Mesopotamia</vt:lpstr>
      <vt:lpstr>Rise of Civilization &amp; Mesopotamia</vt:lpstr>
      <vt:lpstr>Rise of Civilization &amp; Mesopotamia</vt:lpstr>
      <vt:lpstr>Ancient Mesopotamia/Sumer Friday 9/2</vt:lpstr>
      <vt:lpstr>Mesopotamia</vt:lpstr>
      <vt:lpstr>Why was the Fertile Crescent called the “Crossroads of the World”?</vt:lpstr>
      <vt:lpstr>Mesopotamia/Sumer</vt:lpstr>
      <vt:lpstr>Sumer</vt:lpstr>
      <vt:lpstr>Mesopotamia/Sumer</vt:lpstr>
      <vt:lpstr>Ziggurat</vt:lpstr>
      <vt:lpstr>Writing/Main achievements </vt:lpstr>
      <vt:lpstr>Mesopotamia/Sumer</vt:lpstr>
      <vt:lpstr>Mesopotamia/Sumer</vt:lpstr>
      <vt:lpstr>PowerPoint Presentation</vt:lpstr>
      <vt:lpstr>Mesopotamia/Sumer</vt:lpstr>
      <vt:lpstr>Hammurabi’s Code: Was it Just?</vt:lpstr>
      <vt:lpstr>Hammurabi’s Code: Was it Just?</vt:lpstr>
      <vt:lpstr>Hammurabi’s Code: Was it Just?</vt:lpstr>
      <vt:lpstr>Rise of Civilization &amp; Mesopotamia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Agriculture, Culture, &amp; Civilization</dc:title>
  <dc:creator>Karl Sagan</dc:creator>
  <cp:lastModifiedBy>rnicholson</cp:lastModifiedBy>
  <cp:revision>25</cp:revision>
  <dcterms:created xsi:type="dcterms:W3CDTF">2014-11-23T00:35:33Z</dcterms:created>
  <dcterms:modified xsi:type="dcterms:W3CDTF">2016-09-01T15:00:03Z</dcterms:modified>
</cp:coreProperties>
</file>