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6"/>
  </p:handoutMasterIdLst>
  <p:sldIdLst>
    <p:sldId id="302" r:id="rId2"/>
    <p:sldId id="303" r:id="rId3"/>
    <p:sldId id="305" r:id="rId4"/>
    <p:sldId id="307" r:id="rId5"/>
    <p:sldId id="309" r:id="rId6"/>
    <p:sldId id="304" r:id="rId7"/>
    <p:sldId id="308" r:id="rId8"/>
    <p:sldId id="273" r:id="rId9"/>
    <p:sldId id="297" r:id="rId10"/>
    <p:sldId id="275" r:id="rId11"/>
    <p:sldId id="300" r:id="rId12"/>
    <p:sldId id="277" r:id="rId13"/>
    <p:sldId id="281" r:id="rId14"/>
    <p:sldId id="282" r:id="rId15"/>
    <p:sldId id="283" r:id="rId16"/>
    <p:sldId id="285" r:id="rId17"/>
    <p:sldId id="287" r:id="rId18"/>
    <p:sldId id="271" r:id="rId19"/>
    <p:sldId id="266" r:id="rId20"/>
    <p:sldId id="267" r:id="rId21"/>
    <p:sldId id="268" r:id="rId22"/>
    <p:sldId id="259" r:id="rId23"/>
    <p:sldId id="260" r:id="rId24"/>
    <p:sldId id="269" r:id="rId25"/>
    <p:sldId id="261" r:id="rId26"/>
    <p:sldId id="262" r:id="rId27"/>
    <p:sldId id="263" r:id="rId28"/>
    <p:sldId id="289" r:id="rId29"/>
    <p:sldId id="291" r:id="rId30"/>
    <p:sldId id="293" r:id="rId31"/>
    <p:sldId id="295" r:id="rId32"/>
    <p:sldId id="299" r:id="rId33"/>
    <p:sldId id="264" r:id="rId34"/>
    <p:sldId id="265"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12" autoAdjust="0"/>
    <p:restoredTop sz="94660"/>
  </p:normalViewPr>
  <p:slideViewPr>
    <p:cSldViewPr>
      <p:cViewPr varScale="1">
        <p:scale>
          <a:sx n="70" d="100"/>
          <a:sy n="70" d="100"/>
        </p:scale>
        <p:origin x="17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9542EEA-43DF-40E2-83A9-6C39D4248849}" type="datetimeFigureOut">
              <a:rPr lang="en-US" smtClean="0"/>
              <a:t>11/1/2016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46F7092-0A2E-43E6-8AE8-E77833B5B1E1}" type="slidenum">
              <a:rPr lang="en-US" smtClean="0"/>
              <a:t>‹#›</a:t>
            </a:fld>
            <a:endParaRPr lang="en-US"/>
          </a:p>
        </p:txBody>
      </p:sp>
    </p:spTree>
    <p:extLst>
      <p:ext uri="{BB962C8B-B14F-4D97-AF65-F5344CB8AC3E}">
        <p14:creationId xmlns:p14="http://schemas.microsoft.com/office/powerpoint/2010/main" val="770683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BD52B7-E486-4B3F-A271-9ABAABA2AE8A}" type="datetimeFigureOut">
              <a:rPr lang="en-US" smtClean="0"/>
              <a:pPr/>
              <a:t>11/1/2016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5F2BF1-A349-4325-B8A9-A2F9AE5BE6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5F2BF1-A349-4325-B8A9-A2F9AE5BE6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5F2BF1-A349-4325-B8A9-A2F9AE5BE6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5F2BF1-A349-4325-B8A9-A2F9AE5BE6A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5F2BF1-A349-4325-B8A9-A2F9AE5BE6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5F2BF1-A349-4325-B8A9-A2F9AE5BE6A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5F2BF1-A349-4325-B8A9-A2F9AE5BE6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5F2BF1-A349-4325-B8A9-A2F9AE5BE6A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BD52B7-E486-4B3F-A271-9ABAABA2AE8A}" type="datetimeFigureOut">
              <a:rPr lang="en-US" smtClean="0"/>
              <a:pPr/>
              <a:t>11/1/2016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5F2BF1-A349-4325-B8A9-A2F9AE5BE6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BD52B7-E486-4B3F-A271-9ABAABA2AE8A}"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5F2BF1-A349-4325-B8A9-A2F9AE5BE6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BD52B7-E486-4B3F-A271-9ABAABA2AE8A}" type="datetimeFigureOut">
              <a:rPr lang="en-US" smtClean="0"/>
              <a:pPr/>
              <a:t>11/1/2016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5F2BF1-A349-4325-B8A9-A2F9AE5BE6A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BD52B7-E486-4B3F-A271-9ABAABA2AE8A}" type="datetimeFigureOut">
              <a:rPr lang="en-US" smtClean="0"/>
              <a:pPr/>
              <a:t>11/1/2016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5F2BF1-A349-4325-B8A9-A2F9AE5BE6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oceansbridge.com/paintings/museums/national-portrait-gallery/Thomas-Hobbes-portrait.jpg&amp;imgrefurl=http://www.oceansbridge.com/oil-paintings/product/89027/thomashobbesportrait&amp;h=1169&amp;w=1109&amp;sz=200&amp;tbnid=5vcAaeG7L4wpqM:&amp;tbnh=231&amp;tbnw=219&amp;prev=/images?q=thomas+hobbes+image&amp;zoom=1&amp;q=thomas+hobbes+image&amp;hl=en&amp;usg=__bWBL8bdGY9Qv-UqfWoNJe4zOOsk=&amp;sa=X&amp;ei=Oe3OTPLGJIT78AbjyvneAQ&amp;ved=0CBoQ9QEwA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www.spaceandmotion.com/Images/philosophy/john-locke.jpg&amp;imgrefurl=http://www.spaceandmotion.com/philosophy-john-locke-biography.htm&amp;h=500&amp;w=363&amp;sz=10&amp;tbnid=RK1qSvEC9NgqPM:&amp;tbnh=264&amp;tbnw=191&amp;prev=/images?q=john+locke+image&amp;zoom=1&amp;q=john+locke+image&amp;hl=en&amp;usg=__VJDcGjFHZhb3vBigJnPuYjq46yY=&amp;sa=X&amp;ei=fO3OTOy7DYL-8AbYsv2eAQ&amp;ved=0CB0Q9QEwA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imgres?imgurl=http://ubidubium.files.wordpress.com/2008/08/voltaire.jpg&amp;imgrefurl=http://ubidubium.wordpress.com/2008/04/06/religious-insanity/&amp;h=342&amp;w=300&amp;sz=19&amp;tbnid=VQy6TobVjHXk4M:&amp;tbnh=240&amp;tbnw=210&amp;prev=/images?q=voltaire+image&amp;zoom=1&amp;q=voltaire+image&amp;hl=en&amp;usg=__bSG7bVFxJE-ZvR_dAOFkV7C9IVg=&amp;sa=X&amp;ei=p-3OTL79DMK78gbNx-TYAQ&amp;ved=0CBcQ9QEwA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academic.shu.edu/honors/rousseau.jpg&amp;imgrefurl=http://academic.shu.edu/honors/2103.html&amp;h=1130&amp;w=939&amp;sz=45&amp;tbnid=PFaqc48vDTMVOM:&amp;tbnh=246&amp;tbnw=205&amp;prev=/images?q=rousseau+images&amp;zoom=1&amp;q=rousseau+images&amp;hl=en&amp;usg=__ugOli5aUaaR7ql7VlkTFJnt7oFk=&amp;sa=X&amp;ei=z-3OTO_7CMT68Abv86HLAg&amp;ved=0CBkQ9QEwAA"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152400"/>
            <a:ext cx="8686800" cy="914400"/>
          </a:xfrm>
        </p:spPr>
        <p:txBody>
          <a:bodyPr>
            <a:noAutofit/>
          </a:bodyPr>
          <a:lstStyle/>
          <a:p>
            <a:pPr algn="ctr"/>
            <a:r>
              <a:rPr lang="en-US" altLang="en-US" sz="4000" dirty="0" smtClean="0">
                <a:solidFill>
                  <a:srgbClr val="002060"/>
                </a:solidFill>
                <a:latin typeface="Baskerville Old Face" panose="02020602080505020303" pitchFamily="18" charset="0"/>
              </a:rPr>
              <a:t>DBQ:  Absolutism and Democracy</a:t>
            </a:r>
            <a:r>
              <a:rPr lang="en-US" altLang="en-US" sz="4000" b="1" dirty="0" smtClean="0">
                <a:solidFill>
                  <a:srgbClr val="002060"/>
                </a:solidFill>
                <a:latin typeface="Baskerville Old Face" panose="02020602080505020303" pitchFamily="18" charset="0"/>
              </a:rPr>
              <a:t/>
            </a:r>
            <a:br>
              <a:rPr lang="en-US" altLang="en-US" sz="4000" b="1" dirty="0" smtClean="0">
                <a:solidFill>
                  <a:srgbClr val="002060"/>
                </a:solidFill>
                <a:latin typeface="Baskerville Old Face" panose="02020602080505020303" pitchFamily="18" charset="0"/>
              </a:rPr>
            </a:br>
            <a:r>
              <a:rPr lang="en-US" altLang="en-US" sz="4000" dirty="0" smtClean="0">
                <a:solidFill>
                  <a:srgbClr val="002060"/>
                </a:solidFill>
                <a:latin typeface="Baskerville Old Face" panose="02020602080505020303" pitchFamily="18" charset="0"/>
              </a:rPr>
              <a:t>Monday 10/31</a:t>
            </a:r>
            <a:endParaRPr lang="en-US" altLang="en-US" sz="4000" b="1" dirty="0" smtClean="0">
              <a:solidFill>
                <a:srgbClr val="002060"/>
              </a:solidFill>
              <a:latin typeface="Baskerville Old Face" panose="02020602080505020303" pitchFamily="18" charset="0"/>
            </a:endParaRPr>
          </a:p>
        </p:txBody>
      </p:sp>
      <p:sp>
        <p:nvSpPr>
          <p:cNvPr id="7171" name="Content Placeholder 2"/>
          <p:cNvSpPr>
            <a:spLocks noGrp="1"/>
          </p:cNvSpPr>
          <p:nvPr>
            <p:ph idx="1"/>
          </p:nvPr>
        </p:nvSpPr>
        <p:spPr>
          <a:xfrm>
            <a:off x="0" y="1066800"/>
            <a:ext cx="9144000" cy="5791200"/>
          </a:xfrm>
        </p:spPr>
        <p:txBody>
          <a:bodyPr>
            <a:normAutofit fontScale="92500" lnSpcReduction="10000"/>
          </a:bodyPr>
          <a:lstStyle/>
          <a:p>
            <a:r>
              <a:rPr lang="en-US" altLang="en-US" sz="2800" b="1" u="sng" dirty="0" smtClean="0">
                <a:solidFill>
                  <a:srgbClr val="002060"/>
                </a:solidFill>
              </a:rPr>
              <a:t>Objective:</a:t>
            </a:r>
          </a:p>
          <a:p>
            <a:pPr lvl="1"/>
            <a:r>
              <a:rPr lang="en-US" altLang="en-US" sz="2400" b="1" dirty="0" smtClean="0">
                <a:solidFill>
                  <a:srgbClr val="002060"/>
                </a:solidFill>
              </a:rPr>
              <a:t>Evaluate how government and people’s view of government evolved over time.</a:t>
            </a:r>
          </a:p>
          <a:p>
            <a:pPr lvl="1"/>
            <a:endParaRPr lang="en-US" altLang="en-US" b="1" dirty="0" smtClean="0">
              <a:solidFill>
                <a:srgbClr val="002060"/>
              </a:solidFill>
            </a:endParaRPr>
          </a:p>
          <a:p>
            <a:r>
              <a:rPr lang="en-US" altLang="en-US" sz="2800" b="1" u="sng" dirty="0" smtClean="0">
                <a:solidFill>
                  <a:srgbClr val="002060"/>
                </a:solidFill>
              </a:rPr>
              <a:t>Warm-Up:</a:t>
            </a:r>
          </a:p>
          <a:p>
            <a:pPr lvl="1"/>
            <a:r>
              <a:rPr lang="en-US" altLang="en-US" sz="2400" b="1" dirty="0" smtClean="0">
                <a:solidFill>
                  <a:srgbClr val="002060"/>
                </a:solidFill>
              </a:rPr>
              <a:t>How did the Enlightenment (Age of Reason) change Europeans view of the World?</a:t>
            </a:r>
          </a:p>
          <a:p>
            <a:pPr marL="393192" lvl="1" indent="0">
              <a:buNone/>
            </a:pPr>
            <a:endParaRPr lang="en-US" altLang="en-US" b="1" dirty="0" smtClean="0">
              <a:solidFill>
                <a:srgbClr val="002060"/>
              </a:solidFill>
            </a:endParaRPr>
          </a:p>
          <a:p>
            <a:r>
              <a:rPr lang="en-US" altLang="en-US" sz="2800" b="1" u="sng" dirty="0" smtClean="0">
                <a:solidFill>
                  <a:srgbClr val="002060"/>
                </a:solidFill>
              </a:rPr>
              <a:t>Agenda:</a:t>
            </a:r>
          </a:p>
          <a:p>
            <a:pPr lvl="1"/>
            <a:r>
              <a:rPr lang="en-US" altLang="en-US" sz="2400" b="1" dirty="0" smtClean="0">
                <a:solidFill>
                  <a:srgbClr val="002060"/>
                </a:solidFill>
              </a:rPr>
              <a:t>DBQ:  Absolutism and Democracy</a:t>
            </a:r>
          </a:p>
          <a:p>
            <a:pPr lvl="1"/>
            <a:r>
              <a:rPr lang="en-US" altLang="en-US" sz="2400" b="1" dirty="0" smtClean="0">
                <a:solidFill>
                  <a:srgbClr val="002060"/>
                </a:solidFill>
              </a:rPr>
              <a:t>Essay:  Absolutism vs. Democracy</a:t>
            </a:r>
          </a:p>
          <a:p>
            <a:pPr marL="393192" lvl="1" indent="0">
              <a:buNone/>
            </a:pPr>
            <a:endParaRPr lang="en-US" altLang="en-US" b="1" dirty="0" smtClean="0">
              <a:solidFill>
                <a:srgbClr val="002060"/>
              </a:solidFill>
            </a:endParaRPr>
          </a:p>
          <a:p>
            <a:r>
              <a:rPr lang="en-US" altLang="en-US" sz="2800" b="1" u="sng" dirty="0" smtClean="0">
                <a:solidFill>
                  <a:srgbClr val="002060"/>
                </a:solidFill>
              </a:rPr>
              <a:t>Homework:</a:t>
            </a:r>
          </a:p>
          <a:p>
            <a:pPr lvl="1"/>
            <a:r>
              <a:rPr lang="en-US" altLang="en-US" sz="2400" b="1" dirty="0" smtClean="0">
                <a:solidFill>
                  <a:srgbClr val="002060"/>
                </a:solidFill>
              </a:rPr>
              <a:t>Goal Sheet:  Unit 7, Due Wednesday, 11/2</a:t>
            </a:r>
          </a:p>
          <a:p>
            <a:pPr lvl="1"/>
            <a:r>
              <a:rPr lang="en-US" altLang="en-US" sz="2400" b="1" dirty="0" smtClean="0">
                <a:solidFill>
                  <a:srgbClr val="002060"/>
                </a:solidFill>
              </a:rPr>
              <a:t>CANVAS QUIZ:  Unit 7, Fri 10/28-Wed 11/2</a:t>
            </a:r>
          </a:p>
        </p:txBody>
      </p:sp>
    </p:spTree>
    <p:extLst>
      <p:ext uri="{BB962C8B-B14F-4D97-AF65-F5344CB8AC3E}">
        <p14:creationId xmlns:p14="http://schemas.microsoft.com/office/powerpoint/2010/main" val="481289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066799"/>
          </a:xfrm>
        </p:spPr>
        <p:txBody>
          <a:bodyPr>
            <a:normAutofit/>
          </a:bodyPr>
          <a:lstStyle/>
          <a:p>
            <a:r>
              <a:rPr lang="en-US" dirty="0" smtClean="0"/>
              <a:t>The Enlightenment</a:t>
            </a:r>
            <a:endParaRPr lang="en-US" dirty="0"/>
          </a:p>
        </p:txBody>
      </p:sp>
      <p:sp>
        <p:nvSpPr>
          <p:cNvPr id="3" name="Subtitle 2"/>
          <p:cNvSpPr>
            <a:spLocks noGrp="1"/>
          </p:cNvSpPr>
          <p:nvPr>
            <p:ph type="subTitle" idx="1"/>
          </p:nvPr>
        </p:nvSpPr>
        <p:spPr>
          <a:xfrm>
            <a:off x="609600" y="2971800"/>
            <a:ext cx="7848600" cy="1905000"/>
          </a:xfrm>
        </p:spPr>
        <p:txBody>
          <a:bodyPr/>
          <a:lstStyle/>
          <a:p>
            <a:pPr algn="ctr"/>
            <a:r>
              <a:rPr lang="en-US" sz="3200" b="1" dirty="0" smtClean="0">
                <a:latin typeface="Bernard MT Condensed" pitchFamily="18" charset="0"/>
              </a:rPr>
              <a:t>Aim:</a:t>
            </a:r>
          </a:p>
          <a:p>
            <a:pPr algn="ctr"/>
            <a:r>
              <a:rPr lang="en-US" dirty="0" smtClean="0">
                <a:latin typeface="Bernard MT Condensed" pitchFamily="18" charset="0"/>
              </a:rPr>
              <a:t>How did the “Enlightenment” (Age of Reason)</a:t>
            </a:r>
          </a:p>
          <a:p>
            <a:pPr algn="ctr"/>
            <a:r>
              <a:rPr lang="en-US" dirty="0" smtClean="0">
                <a:latin typeface="Bernard MT Condensed" pitchFamily="18" charset="0"/>
              </a:rPr>
              <a:t>Change European’s view of the World?</a:t>
            </a:r>
            <a:endParaRPr lang="en-US" dirty="0">
              <a:latin typeface="Bernard MT Condense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1" dirty="0" smtClean="0">
                <a:latin typeface="Baskerville Old Face" panose="02020602080505020303" pitchFamily="18" charset="0"/>
              </a:rPr>
              <a:t>Use pages</a:t>
            </a:r>
            <a:r>
              <a:rPr lang="en-US" sz="4000" b="1" smtClean="0">
                <a:latin typeface="Baskerville Old Face" panose="02020602080505020303" pitchFamily="18" charset="0"/>
              </a:rPr>
              <a:t>: 629-634 </a:t>
            </a:r>
            <a:endParaRPr lang="en-US" sz="4000" b="1" dirty="0" smtClean="0">
              <a:latin typeface="Baskerville Old Face" panose="02020602080505020303" pitchFamily="18" charset="0"/>
            </a:endParaRPr>
          </a:p>
          <a:p>
            <a:r>
              <a:rPr lang="en-US" sz="4000" b="1" dirty="0" smtClean="0">
                <a:latin typeface="Baskerville Old Face" panose="02020602080505020303" pitchFamily="18" charset="0"/>
              </a:rPr>
              <a:t>Fill in the graphic organizer by describing the beliefs of the Enlightenment thinkers.  There should be at least three facts per philosopher.</a:t>
            </a:r>
          </a:p>
          <a:p>
            <a:pPr marL="109728" indent="0">
              <a:buNone/>
            </a:pPr>
            <a:r>
              <a:rPr lang="en-US" sz="4000" b="1" dirty="0">
                <a:latin typeface="Baskerville Old Face" panose="02020602080505020303" pitchFamily="18" charset="0"/>
              </a:rPr>
              <a:t>	</a:t>
            </a:r>
          </a:p>
        </p:txBody>
      </p:sp>
      <p:sp>
        <p:nvSpPr>
          <p:cNvPr id="3" name="Title 2"/>
          <p:cNvSpPr>
            <a:spLocks noGrp="1"/>
          </p:cNvSpPr>
          <p:nvPr>
            <p:ph type="title"/>
          </p:nvPr>
        </p:nvSpPr>
        <p:spPr/>
        <p:txBody>
          <a:bodyPr>
            <a:normAutofit/>
          </a:bodyPr>
          <a:lstStyle/>
          <a:p>
            <a:pPr algn="ctr"/>
            <a:r>
              <a:rPr lang="en-US" sz="5400" dirty="0" smtClean="0">
                <a:latin typeface="Baskerville Old Face" panose="02020602080505020303" pitchFamily="18" charset="0"/>
              </a:rPr>
              <a:t>The Enlightenment</a:t>
            </a:r>
            <a:endParaRPr lang="en-US" sz="5400" dirty="0">
              <a:latin typeface="Baskerville Old Face" panose="02020602080505020303" pitchFamily="18" charset="0"/>
            </a:endParaRPr>
          </a:p>
        </p:txBody>
      </p:sp>
    </p:spTree>
    <p:extLst>
      <p:ext uri="{BB962C8B-B14F-4D97-AF65-F5344CB8AC3E}">
        <p14:creationId xmlns:p14="http://schemas.microsoft.com/office/powerpoint/2010/main" val="5721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u="sng" smtClean="0"/>
              <a:t>Directions</a:t>
            </a:r>
          </a:p>
        </p:txBody>
      </p:sp>
      <p:sp>
        <p:nvSpPr>
          <p:cNvPr id="20483" name="Rectangle 3"/>
          <p:cNvSpPr>
            <a:spLocks noGrp="1" noChangeArrowheads="1"/>
          </p:cNvSpPr>
          <p:nvPr>
            <p:ph type="body" idx="1"/>
          </p:nvPr>
        </p:nvSpPr>
        <p:spPr/>
        <p:txBody>
          <a:bodyPr/>
          <a:lstStyle/>
          <a:p>
            <a:pPr eaLnBrk="1" hangingPunct="1"/>
            <a:r>
              <a:rPr lang="en-US" altLang="en-US" smtClean="0"/>
              <a:t>Number a piece of paper 1-10</a:t>
            </a:r>
          </a:p>
          <a:p>
            <a:pPr eaLnBrk="1" hangingPunct="1"/>
            <a:r>
              <a:rPr lang="en-US" altLang="en-US" smtClean="0"/>
              <a:t>If you agree with the following statement, give yourself a 1, if not give yourself a zero, there is no maybe or not sure… </a:t>
            </a:r>
          </a:p>
          <a:p>
            <a:pPr eaLnBrk="1" hangingPunct="1">
              <a:buFontTx/>
              <a:buNone/>
            </a:pPr>
            <a:r>
              <a:rPr lang="en-US" altLang="en-US" smtClean="0"/>
              <a:t>1) 1</a:t>
            </a:r>
          </a:p>
          <a:p>
            <a:pPr eaLnBrk="1" hangingPunct="1">
              <a:buFontTx/>
              <a:buNone/>
            </a:pPr>
            <a:r>
              <a:rPr lang="en-US" altLang="en-US" smtClean="0"/>
              <a:t>2) 0</a:t>
            </a:r>
          </a:p>
          <a:p>
            <a:pPr eaLnBrk="1" hangingPunct="1">
              <a:buFontTx/>
              <a:buNone/>
            </a:pPr>
            <a:r>
              <a:rPr lang="en-US" altLang="en-US" smtClean="0"/>
              <a:t>3) 0</a:t>
            </a:r>
          </a:p>
        </p:txBody>
      </p:sp>
    </p:spTree>
    <p:extLst>
      <p:ext uri="{BB962C8B-B14F-4D97-AF65-F5344CB8AC3E}">
        <p14:creationId xmlns:p14="http://schemas.microsoft.com/office/powerpoint/2010/main" val="1279903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685800"/>
            <a:ext cx="9144000" cy="6172200"/>
          </a:xfrm>
        </p:spPr>
        <p:txBody>
          <a:bodyPr/>
          <a:lstStyle/>
          <a:p>
            <a:pPr marL="609600" indent="-609600" eaLnBrk="1" hangingPunct="1">
              <a:lnSpc>
                <a:spcPct val="90000"/>
              </a:lnSpc>
              <a:buFontTx/>
              <a:buAutoNum type="arabicParenR"/>
            </a:pPr>
            <a:r>
              <a:rPr lang="en-US" altLang="en-US" sz="3000" smtClean="0"/>
              <a:t>There should not be any laws regarding drug use </a:t>
            </a:r>
          </a:p>
          <a:p>
            <a:pPr marL="609600" indent="-609600" eaLnBrk="1" hangingPunct="1">
              <a:lnSpc>
                <a:spcPct val="90000"/>
              </a:lnSpc>
              <a:buFontTx/>
              <a:buAutoNum type="arabicParenR"/>
            </a:pPr>
            <a:endParaRPr lang="en-US" altLang="en-US" sz="3000" smtClean="0"/>
          </a:p>
          <a:p>
            <a:pPr marL="609600" indent="-609600" eaLnBrk="1" hangingPunct="1">
              <a:lnSpc>
                <a:spcPct val="90000"/>
              </a:lnSpc>
              <a:buFontTx/>
              <a:buAutoNum type="arabicParenR"/>
            </a:pPr>
            <a:r>
              <a:rPr lang="en-US" altLang="en-US" sz="3000" smtClean="0"/>
              <a:t>The government should not provide food stamps </a:t>
            </a:r>
          </a:p>
          <a:p>
            <a:pPr marL="609600" indent="-609600" eaLnBrk="1" hangingPunct="1">
              <a:lnSpc>
                <a:spcPct val="90000"/>
              </a:lnSpc>
              <a:buFontTx/>
              <a:buAutoNum type="arabicParenR"/>
            </a:pPr>
            <a:endParaRPr lang="en-US" altLang="en-US" sz="3000" smtClean="0"/>
          </a:p>
          <a:p>
            <a:pPr marL="609600" indent="-609600" eaLnBrk="1" hangingPunct="1">
              <a:lnSpc>
                <a:spcPct val="90000"/>
              </a:lnSpc>
              <a:buFontTx/>
              <a:buAutoNum type="arabicParenR"/>
            </a:pPr>
            <a:r>
              <a:rPr lang="en-US" altLang="en-US" sz="3000" smtClean="0"/>
              <a:t>The government should not provide welfare</a:t>
            </a:r>
          </a:p>
          <a:p>
            <a:pPr marL="609600" indent="-609600" eaLnBrk="1" hangingPunct="1">
              <a:lnSpc>
                <a:spcPct val="90000"/>
              </a:lnSpc>
              <a:buFontTx/>
              <a:buAutoNum type="arabicParenR"/>
            </a:pPr>
            <a:endParaRPr lang="en-US" altLang="en-US" sz="3000" smtClean="0"/>
          </a:p>
          <a:p>
            <a:pPr marL="609600" indent="-609600" eaLnBrk="1" hangingPunct="1">
              <a:lnSpc>
                <a:spcPct val="90000"/>
              </a:lnSpc>
              <a:buFontTx/>
              <a:buAutoNum type="arabicParenR"/>
            </a:pPr>
            <a:r>
              <a:rPr lang="en-US" altLang="en-US" smtClean="0"/>
              <a:t>There should be no minimum wage</a:t>
            </a:r>
            <a:endParaRPr lang="en-US" altLang="en-US" sz="3000" smtClean="0"/>
          </a:p>
          <a:p>
            <a:pPr marL="609600" indent="-609600" eaLnBrk="1" hangingPunct="1">
              <a:lnSpc>
                <a:spcPct val="90000"/>
              </a:lnSpc>
              <a:buFontTx/>
              <a:buAutoNum type="arabicParenR"/>
            </a:pPr>
            <a:endParaRPr lang="en-US" altLang="en-US" sz="3000" smtClean="0"/>
          </a:p>
          <a:p>
            <a:pPr marL="609600" indent="-609600" eaLnBrk="1" hangingPunct="1">
              <a:lnSpc>
                <a:spcPct val="90000"/>
              </a:lnSpc>
              <a:buFontTx/>
              <a:buAutoNum type="arabicParenR"/>
            </a:pPr>
            <a:r>
              <a:rPr lang="en-US" altLang="en-US" sz="3000" smtClean="0"/>
              <a:t>The government should not provide social security</a:t>
            </a:r>
          </a:p>
          <a:p>
            <a:pPr marL="609600" indent="-609600" eaLnBrk="1" hangingPunct="1">
              <a:lnSpc>
                <a:spcPct val="90000"/>
              </a:lnSpc>
              <a:buFontTx/>
              <a:buAutoNum type="arabicParenR"/>
            </a:pPr>
            <a:endParaRPr lang="en-US" altLang="en-US" sz="3000" smtClean="0"/>
          </a:p>
        </p:txBody>
      </p:sp>
    </p:spTree>
    <p:extLst>
      <p:ext uri="{BB962C8B-B14F-4D97-AF65-F5344CB8AC3E}">
        <p14:creationId xmlns:p14="http://schemas.microsoft.com/office/powerpoint/2010/main" val="1036005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6858000"/>
          </a:xfrm>
        </p:spPr>
        <p:txBody>
          <a:bodyPr>
            <a:normAutofit lnSpcReduction="10000"/>
          </a:bodyPr>
          <a:lstStyle/>
          <a:p>
            <a:pPr marL="609600" indent="-609600" eaLnBrk="1" hangingPunct="1">
              <a:buFontTx/>
              <a:buNone/>
            </a:pPr>
            <a:r>
              <a:rPr lang="en-US" altLang="en-US" sz="3000" smtClean="0"/>
              <a:t>6) There should not be any laws regarding sex between consenting adults</a:t>
            </a:r>
          </a:p>
          <a:p>
            <a:pPr marL="609600" indent="-609600" eaLnBrk="1" hangingPunct="1">
              <a:buFontTx/>
              <a:buNone/>
            </a:pPr>
            <a:endParaRPr lang="en-US" altLang="en-US" sz="3000" smtClean="0"/>
          </a:p>
          <a:p>
            <a:pPr marL="609600" indent="-609600" eaLnBrk="1" hangingPunct="1">
              <a:buFontTx/>
              <a:buNone/>
            </a:pPr>
            <a:r>
              <a:rPr lang="en-US" altLang="en-US" sz="3000" smtClean="0"/>
              <a:t>7) The government should not provide public schools</a:t>
            </a:r>
          </a:p>
          <a:p>
            <a:pPr marL="609600" indent="-609600" eaLnBrk="1" hangingPunct="1"/>
            <a:endParaRPr lang="en-US" altLang="en-US" sz="3000" smtClean="0"/>
          </a:p>
          <a:p>
            <a:pPr marL="609600" indent="-609600" eaLnBrk="1" hangingPunct="1">
              <a:buFontTx/>
              <a:buNone/>
            </a:pPr>
            <a:r>
              <a:rPr lang="en-US" altLang="en-US" sz="3000" smtClean="0"/>
              <a:t>8) There should never be a military draft, regardless of national emergencies</a:t>
            </a:r>
          </a:p>
          <a:p>
            <a:pPr marL="609600" indent="-609600" eaLnBrk="1" hangingPunct="1"/>
            <a:endParaRPr lang="en-US" altLang="en-US" sz="3000" smtClean="0"/>
          </a:p>
          <a:p>
            <a:pPr marL="609600" indent="-609600" eaLnBrk="1" hangingPunct="1">
              <a:buFontTx/>
              <a:buNone/>
            </a:pPr>
            <a:r>
              <a:rPr lang="en-US" altLang="en-US" sz="3000" smtClean="0"/>
              <a:t>9) The government should not provide health care </a:t>
            </a:r>
          </a:p>
          <a:p>
            <a:pPr marL="609600" indent="-609600" eaLnBrk="1" hangingPunct="1">
              <a:buFontTx/>
              <a:buNone/>
            </a:pPr>
            <a:endParaRPr lang="en-US" altLang="en-US" sz="3000" smtClean="0"/>
          </a:p>
          <a:p>
            <a:pPr marL="609600" indent="-609600" eaLnBrk="1" hangingPunct="1">
              <a:buFontTx/>
              <a:buNone/>
            </a:pPr>
            <a:r>
              <a:rPr lang="en-US" altLang="en-US" sz="3000" smtClean="0"/>
              <a:t>10) Government should not help industries or farms at risk of failure</a:t>
            </a:r>
            <a:r>
              <a:rPr lang="en-US" altLang="en-US" smtClean="0"/>
              <a:t>.</a:t>
            </a:r>
            <a:endParaRPr lang="en-US" altLang="en-US" sz="2800" smtClean="0"/>
          </a:p>
          <a:p>
            <a:pPr marL="609600" indent="-609600" eaLnBrk="1" hangingPunct="1"/>
            <a:endParaRPr lang="en-US" altLang="en-US" sz="3000" smtClean="0"/>
          </a:p>
        </p:txBody>
      </p:sp>
    </p:spTree>
    <p:extLst>
      <p:ext uri="{BB962C8B-B14F-4D97-AF65-F5344CB8AC3E}">
        <p14:creationId xmlns:p14="http://schemas.microsoft.com/office/powerpoint/2010/main" val="952655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r>
              <a:rPr lang="en-US" altLang="en-US" u="sng" smtClean="0"/>
              <a:t>Admittedly simplistic Results!</a:t>
            </a:r>
          </a:p>
        </p:txBody>
      </p:sp>
      <p:sp>
        <p:nvSpPr>
          <p:cNvPr id="23555" name="Rectangle 3"/>
          <p:cNvSpPr>
            <a:spLocks noGrp="1" noChangeArrowheads="1"/>
          </p:cNvSpPr>
          <p:nvPr>
            <p:ph type="body" idx="1"/>
          </p:nvPr>
        </p:nvSpPr>
        <p:spPr/>
        <p:txBody>
          <a:bodyPr/>
          <a:lstStyle/>
          <a:p>
            <a:pPr eaLnBrk="1" hangingPunct="1"/>
            <a:r>
              <a:rPr lang="en-US" altLang="en-US" smtClean="0"/>
              <a:t>Add up your numbers</a:t>
            </a:r>
          </a:p>
          <a:p>
            <a:pPr eaLnBrk="1" hangingPunct="1"/>
            <a:endParaRPr lang="en-US" altLang="en-US" smtClean="0"/>
          </a:p>
          <a:p>
            <a:pPr eaLnBrk="1" hangingPunct="1"/>
            <a:r>
              <a:rPr lang="en-US" altLang="en-US" smtClean="0"/>
              <a:t>If your number is 6 or more, you are not a big fan of government and would like to limit its power</a:t>
            </a:r>
          </a:p>
          <a:p>
            <a:pPr eaLnBrk="1" hangingPunct="1"/>
            <a:r>
              <a:rPr lang="en-US" altLang="en-US" smtClean="0"/>
              <a:t> If your number is 4 or less, you like the government being involved in its citizens lives</a:t>
            </a:r>
          </a:p>
        </p:txBody>
      </p:sp>
    </p:spTree>
    <p:extLst>
      <p:ext uri="{BB962C8B-B14F-4D97-AF65-F5344CB8AC3E}">
        <p14:creationId xmlns:p14="http://schemas.microsoft.com/office/powerpoint/2010/main" val="468973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470025"/>
          </a:xfrm>
        </p:spPr>
        <p:txBody>
          <a:bodyPr anchor="ctr"/>
          <a:lstStyle/>
          <a:p>
            <a:pPr eaLnBrk="1" hangingPunct="1">
              <a:defRPr/>
            </a:pPr>
            <a:r>
              <a:rPr lang="en-US" altLang="en-US" sz="4800" b="1" dirty="0" smtClean="0">
                <a:solidFill>
                  <a:srgbClr val="00206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The Enlightenment</a:t>
            </a:r>
          </a:p>
        </p:txBody>
      </p:sp>
      <p:sp>
        <p:nvSpPr>
          <p:cNvPr id="2051" name="Rectangle 3"/>
          <p:cNvSpPr>
            <a:spLocks noGrp="1" noChangeArrowheads="1"/>
          </p:cNvSpPr>
          <p:nvPr>
            <p:ph type="subTitle" idx="1"/>
          </p:nvPr>
        </p:nvSpPr>
        <p:spPr>
          <a:xfrm>
            <a:off x="381000" y="1752600"/>
            <a:ext cx="8458200" cy="4800600"/>
          </a:xfrm>
        </p:spPr>
        <p:txBody>
          <a:bodyPr/>
          <a:lstStyle/>
          <a:p>
            <a:pPr algn="l" eaLnBrk="1" hangingPunct="1">
              <a:defRPr/>
            </a:pPr>
            <a:r>
              <a:rPr lang="en-US" altLang="en-US" sz="4400" b="1" dirty="0" smtClean="0">
                <a:solidFill>
                  <a:srgbClr val="00206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The</a:t>
            </a:r>
            <a:r>
              <a:rPr lang="en-US" altLang="en-US" sz="4400" b="1" dirty="0" smtClean="0">
                <a:solidFill>
                  <a:srgbClr val="002060"/>
                </a:solidFill>
                <a:effectLst>
                  <a:outerShdw blurRad="38100" dist="38100" dir="2700000" algn="tl">
                    <a:srgbClr val="C0C0C0"/>
                  </a:outerShdw>
                </a:effectLst>
              </a:rPr>
              <a:t> ideas of the Enlightenment grew out of the </a:t>
            </a:r>
            <a:r>
              <a:rPr lang="en-US" altLang="en-US" sz="4400" b="1" u="sng" dirty="0" smtClean="0">
                <a:solidFill>
                  <a:srgbClr val="002060"/>
                </a:solidFill>
                <a:effectLst>
                  <a:outerShdw blurRad="38100" dist="38100" dir="2700000" algn="tl">
                    <a:srgbClr val="C0C0C0"/>
                  </a:outerShdw>
                </a:effectLst>
              </a:rPr>
              <a:t>Scientific Revolution</a:t>
            </a:r>
            <a:endParaRPr lang="en-US" altLang="en-US" sz="4400" b="1" dirty="0" smtClean="0">
              <a:solidFill>
                <a:srgbClr val="002060"/>
              </a:solidFill>
              <a:effectLst>
                <a:outerShdw blurRad="38100" dist="38100" dir="2700000" algn="tl">
                  <a:srgbClr val="C0C0C0"/>
                </a:outerShdw>
              </a:effectLst>
            </a:endParaRPr>
          </a:p>
          <a:p>
            <a:pPr algn="l" eaLnBrk="1" hangingPunct="1">
              <a:defRPr/>
            </a:pPr>
            <a:r>
              <a:rPr lang="en-US" altLang="en-US" sz="4400" b="1" dirty="0" smtClean="0">
                <a:solidFill>
                  <a:srgbClr val="002060"/>
                </a:solidFill>
                <a:effectLst>
                  <a:outerShdw blurRad="38100" dist="38100" dir="2700000" algn="tl">
                    <a:srgbClr val="C0C0C0"/>
                  </a:outerShdw>
                </a:effectLst>
              </a:rPr>
              <a:t>Enlightenment ideas helped bring about the American and French Revolutions.</a:t>
            </a:r>
          </a:p>
        </p:txBody>
      </p:sp>
    </p:spTree>
    <p:extLst>
      <p:ext uri="{BB962C8B-B14F-4D97-AF65-F5344CB8AC3E}">
        <p14:creationId xmlns:p14="http://schemas.microsoft.com/office/powerpoint/2010/main" val="718421539"/>
      </p:ext>
    </p:extLst>
  </p:cSld>
  <p:clrMapOvr>
    <a:masterClrMapping/>
  </p:clrMapOvr>
  <p:transition>
    <p:random/>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533400"/>
            <a:ext cx="9144000" cy="7467600"/>
          </a:xfrm>
        </p:spPr>
        <p:txBody>
          <a:bodyPr/>
          <a:lstStyle/>
          <a:p>
            <a:pPr marL="609600" indent="-609600" eaLnBrk="1" hangingPunct="1">
              <a:buFontTx/>
              <a:buNone/>
            </a:pPr>
            <a:r>
              <a:rPr lang="en-US" altLang="en-US" b="1" u="sng" dirty="0" smtClean="0"/>
              <a:t>The Enlightenment</a:t>
            </a:r>
            <a:r>
              <a:rPr lang="en-US" altLang="en-US" u="sng" dirty="0" smtClean="0"/>
              <a:t>: </a:t>
            </a:r>
            <a:r>
              <a:rPr lang="en-US" altLang="en-US" dirty="0" smtClean="0"/>
              <a:t> </a:t>
            </a:r>
            <a:endParaRPr lang="en-US" altLang="en-US" u="sng" dirty="0" smtClean="0"/>
          </a:p>
          <a:p>
            <a:pPr marL="609600" indent="-609600" eaLnBrk="1" hangingPunct="1">
              <a:buFontTx/>
              <a:buNone/>
            </a:pPr>
            <a:r>
              <a:rPr lang="en-US" altLang="en-US" u="sng" dirty="0" smtClean="0"/>
              <a:t>Causes</a:t>
            </a:r>
            <a:r>
              <a:rPr lang="en-US" altLang="en-US" dirty="0" smtClean="0"/>
              <a:t>							  </a:t>
            </a:r>
            <a:r>
              <a:rPr lang="en-US" altLang="en-US" u="sng" dirty="0" smtClean="0"/>
              <a:t>Results</a:t>
            </a:r>
            <a:endParaRPr lang="en-US" altLang="en-US" dirty="0" smtClean="0"/>
          </a:p>
          <a:p>
            <a:pPr marL="609600" indent="-609600" eaLnBrk="1" hangingPunct="1">
              <a:buFontTx/>
              <a:buAutoNum type="arabicParenR"/>
            </a:pPr>
            <a:r>
              <a:rPr lang="en-US" altLang="en-US" sz="2000" dirty="0" smtClean="0"/>
              <a:t>Scientific Revolution			         1) Political 								  Revolutions</a:t>
            </a:r>
          </a:p>
          <a:p>
            <a:pPr marL="609600" indent="-609600" eaLnBrk="1" hangingPunct="1">
              <a:buFontTx/>
              <a:buAutoNum type="arabicParenR"/>
            </a:pPr>
            <a:endParaRPr lang="en-US" altLang="en-US" sz="2000" dirty="0" smtClean="0"/>
          </a:p>
          <a:p>
            <a:pPr marL="609600" indent="-609600" eaLnBrk="1" hangingPunct="1">
              <a:buFontTx/>
              <a:buAutoNum type="arabicParenR"/>
            </a:pPr>
            <a:r>
              <a:rPr lang="en-US" altLang="en-US" sz="2000" dirty="0" smtClean="0"/>
              <a:t>French Philosophers			         2) Growth &amp; Spread of 							  Democracy</a:t>
            </a:r>
          </a:p>
          <a:p>
            <a:pPr marL="609600" indent="-609600" eaLnBrk="1" hangingPunct="1">
              <a:buFontTx/>
              <a:buNone/>
            </a:pPr>
            <a:r>
              <a:rPr lang="en-US" altLang="en-US" sz="2000" dirty="0" smtClean="0"/>
              <a:t>								</a:t>
            </a:r>
          </a:p>
          <a:p>
            <a:pPr marL="609600" indent="-609600" eaLnBrk="1" hangingPunct="1">
              <a:buFontTx/>
              <a:buNone/>
            </a:pPr>
            <a:r>
              <a:rPr lang="en-US" altLang="en-US" sz="2000" dirty="0" smtClean="0"/>
              <a:t>							         3) Spread of</a:t>
            </a:r>
          </a:p>
          <a:p>
            <a:pPr marL="609600" indent="-609600" eaLnBrk="1" hangingPunct="1">
              <a:buFontTx/>
              <a:buNone/>
            </a:pPr>
            <a:r>
              <a:rPr lang="en-US" altLang="en-US" sz="2000" dirty="0"/>
              <a:t>	</a:t>
            </a:r>
            <a:r>
              <a:rPr lang="en-US" altLang="en-US" sz="2000" dirty="0" smtClean="0"/>
              <a:t>							  Nationalism </a:t>
            </a:r>
          </a:p>
          <a:p>
            <a:pPr marL="609600" indent="-609600" eaLnBrk="1" hangingPunct="1">
              <a:buFontTx/>
              <a:buNone/>
            </a:pPr>
            <a:endParaRPr lang="en-US" altLang="en-US" sz="2000" dirty="0" smtClean="0"/>
          </a:p>
          <a:p>
            <a:pPr marL="609600" indent="-609600" eaLnBrk="1" hangingPunct="1">
              <a:buFontTx/>
              <a:buNone/>
            </a:pPr>
            <a:r>
              <a:rPr lang="en-US" altLang="en-US" sz="2000" dirty="0" smtClean="0"/>
              <a:t>							         4) Enlightened Despot 					</a:t>
            </a:r>
            <a:r>
              <a:rPr lang="en-US" altLang="en-US" sz="2000" dirty="0"/>
              <a:t>	</a:t>
            </a:r>
            <a:r>
              <a:rPr lang="en-US" altLang="en-US" sz="2000" dirty="0" smtClean="0"/>
              <a:t>	(Absolute rulers who 							reform social, legal, 							and educational 							institutions)  </a:t>
            </a:r>
          </a:p>
        </p:txBody>
      </p:sp>
      <p:sp>
        <p:nvSpPr>
          <p:cNvPr id="11267" name="Rectangle 4"/>
          <p:cNvSpPr>
            <a:spLocks noGrp="1" noChangeArrowheads="1"/>
          </p:cNvSpPr>
          <p:nvPr>
            <p:ph type="title"/>
          </p:nvPr>
        </p:nvSpPr>
        <p:spPr>
          <a:xfrm flipV="1">
            <a:off x="457200" y="228600"/>
            <a:ext cx="8229600" cy="46038"/>
          </a:xfrm>
        </p:spPr>
        <p:txBody>
          <a:bodyPr>
            <a:normAutofit fontScale="90000"/>
          </a:bodyPr>
          <a:lstStyle/>
          <a:p>
            <a:pPr eaLnBrk="1" hangingPunct="1"/>
            <a:endParaRPr lang="en-US" altLang="en-US" dirty="0" smtClean="0"/>
          </a:p>
        </p:txBody>
      </p:sp>
      <p:sp>
        <p:nvSpPr>
          <p:cNvPr id="18437" name="AutoShape 5" descr="abstract pattern"/>
          <p:cNvSpPr>
            <a:spLocks noChangeArrowheads="1"/>
          </p:cNvSpPr>
          <p:nvPr/>
        </p:nvSpPr>
        <p:spPr bwMode="auto">
          <a:xfrm>
            <a:off x="2667000" y="2209800"/>
            <a:ext cx="3200400" cy="3505200"/>
          </a:xfrm>
          <a:prstGeom prst="rightArrow">
            <a:avLst>
              <a:gd name="adj1" fmla="val 50000"/>
              <a:gd name="adj2" fmla="val 25000"/>
            </a:avLst>
          </a:prstGeom>
          <a:blipFill dpi="0" rotWithShape="1">
            <a:blip r:embed="rId2"/>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682650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8437"/>
                                        </p:tgtEl>
                                      </p:cBhvr>
                                    </p:animEffect>
                                    <p:animScale>
                                      <p:cBhvr>
                                        <p:cTn id="7" dur="250" autoRev="1" fill="hold"/>
                                        <p:tgtEl>
                                          <p:spTgt spid="1843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057400"/>
            <a:ext cx="4038600" cy="4800600"/>
          </a:xfrm>
        </p:spPr>
        <p:txBody>
          <a:bodyPr>
            <a:normAutofit fontScale="92500" lnSpcReduction="20000"/>
          </a:bodyPr>
          <a:lstStyle/>
          <a:p>
            <a:r>
              <a:rPr lang="en-US" i="1" dirty="0" err="1" smtClean="0"/>
              <a:t>Philosophes</a:t>
            </a:r>
            <a:r>
              <a:rPr lang="en-US" dirty="0" smtClean="0"/>
              <a:t> believed you could apply reason to all aspects of life</a:t>
            </a:r>
          </a:p>
          <a:p>
            <a:pPr marL="914400" lvl="1" indent="-457200">
              <a:buFont typeface="+mj-lt"/>
              <a:buAutoNum type="arabicPeriod"/>
            </a:pPr>
            <a:r>
              <a:rPr lang="en-US" b="1" u="sng" dirty="0" smtClean="0"/>
              <a:t>Reason</a:t>
            </a:r>
            <a:r>
              <a:rPr lang="en-US" dirty="0" smtClean="0"/>
              <a:t> – truth could be discovered through reason or logical thinking</a:t>
            </a:r>
          </a:p>
          <a:p>
            <a:pPr marL="914400" lvl="1" indent="-457200">
              <a:buFont typeface="+mj-lt"/>
              <a:buAutoNum type="arabicPeriod"/>
            </a:pPr>
            <a:r>
              <a:rPr lang="en-US" b="1" u="sng" dirty="0" smtClean="0"/>
              <a:t>Nature</a:t>
            </a:r>
            <a:r>
              <a:rPr lang="en-US" dirty="0" smtClean="0"/>
              <a:t> – what was natural was good and reasonable</a:t>
            </a:r>
          </a:p>
          <a:p>
            <a:pPr marL="914400" lvl="1" indent="-457200">
              <a:buFont typeface="+mj-lt"/>
              <a:buAutoNum type="arabicPeriod"/>
            </a:pPr>
            <a:r>
              <a:rPr lang="en-US" b="1" u="sng" dirty="0" smtClean="0"/>
              <a:t>Happiness</a:t>
            </a:r>
            <a:r>
              <a:rPr lang="en-US" dirty="0" smtClean="0"/>
              <a:t> – well-being on earth and following nature’s laws lead to happiness</a:t>
            </a:r>
            <a:endParaRPr lang="en-US" dirty="0"/>
          </a:p>
        </p:txBody>
      </p:sp>
      <p:sp>
        <p:nvSpPr>
          <p:cNvPr id="4" name="Content Placeholder 3"/>
          <p:cNvSpPr>
            <a:spLocks noGrp="1"/>
          </p:cNvSpPr>
          <p:nvPr>
            <p:ph sz="half" idx="2"/>
          </p:nvPr>
        </p:nvSpPr>
        <p:spPr>
          <a:xfrm>
            <a:off x="4800600" y="2057400"/>
            <a:ext cx="4038600" cy="4525963"/>
          </a:xfrm>
        </p:spPr>
        <p:txBody>
          <a:bodyPr>
            <a:normAutofit fontScale="92500" lnSpcReduction="20000"/>
          </a:bodyPr>
          <a:lstStyle/>
          <a:p>
            <a:pPr marL="914400" lvl="1" indent="-457200">
              <a:buFont typeface="+mj-lt"/>
              <a:buAutoNum type="arabicPeriod" startAt="4"/>
            </a:pPr>
            <a:r>
              <a:rPr lang="en-US" b="1" u="sng" dirty="0" smtClean="0"/>
              <a:t>Progress</a:t>
            </a:r>
            <a:r>
              <a:rPr lang="en-US" dirty="0" smtClean="0"/>
              <a:t> – people use scientific approach, life could now be perfected</a:t>
            </a:r>
          </a:p>
          <a:p>
            <a:pPr marL="914400" lvl="1" indent="-457200">
              <a:buFont typeface="+mj-lt"/>
              <a:buAutoNum type="arabicPeriod" startAt="4"/>
            </a:pPr>
            <a:r>
              <a:rPr lang="en-US" b="1" u="sng" dirty="0" smtClean="0"/>
              <a:t>Liberty</a:t>
            </a:r>
            <a:r>
              <a:rPr lang="en-US" dirty="0" smtClean="0"/>
              <a:t> – through reason, society could be set free.</a:t>
            </a:r>
          </a:p>
        </p:txBody>
      </p:sp>
      <p:sp>
        <p:nvSpPr>
          <p:cNvPr id="2" name="Title 1"/>
          <p:cNvSpPr>
            <a:spLocks noGrp="1"/>
          </p:cNvSpPr>
          <p:nvPr>
            <p:ph type="title"/>
          </p:nvPr>
        </p:nvSpPr>
        <p:spPr>
          <a:xfrm>
            <a:off x="457200" y="228600"/>
            <a:ext cx="8382000" cy="1676400"/>
          </a:xfrm>
        </p:spPr>
        <p:txBody>
          <a:bodyPr>
            <a:normAutofit fontScale="90000"/>
          </a:bodyPr>
          <a:lstStyle/>
          <a:p>
            <a:pPr algn="ctr"/>
            <a:r>
              <a:rPr lang="en-US" sz="3600" dirty="0" smtClean="0">
                <a:solidFill>
                  <a:schemeClr val="bg1"/>
                </a:solidFill>
              </a:rPr>
              <a:t>Enlightenment: </a:t>
            </a:r>
            <a:br>
              <a:rPr lang="en-US" sz="3600" dirty="0" smtClean="0">
                <a:solidFill>
                  <a:schemeClr val="bg1"/>
                </a:solidFill>
              </a:rPr>
            </a:br>
            <a:r>
              <a:rPr lang="en-US" sz="3100" dirty="0" smtClean="0">
                <a:solidFill>
                  <a:schemeClr val="bg1"/>
                </a:solidFill>
              </a:rPr>
              <a:t> a new intellectual movement that emphasized reason and thought and the power of individuals to solve problems</a:t>
            </a:r>
            <a:r>
              <a:rPr lang="en-US" sz="2000" dirty="0" smtClean="0">
                <a:solidFill>
                  <a:schemeClr val="bg1"/>
                </a:solidFill>
              </a:rPr>
              <a:t>.</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checkerboard(across)">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checkerboard(across)">
                                      <p:cBhvr>
                                        <p:cTn id="3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648200" cy="5148072"/>
          </a:xfrm>
        </p:spPr>
        <p:txBody>
          <a:bodyPr>
            <a:normAutofit fontScale="92500" lnSpcReduction="10000"/>
          </a:bodyPr>
          <a:lstStyle/>
          <a:p>
            <a:r>
              <a:rPr lang="en-US" dirty="0" smtClean="0">
                <a:latin typeface="Cooper Black" pitchFamily="18" charset="0"/>
              </a:rPr>
              <a:t>Thomas Hobbes</a:t>
            </a:r>
          </a:p>
          <a:p>
            <a:pPr lvl="1"/>
            <a:r>
              <a:rPr lang="en-US" dirty="0" smtClean="0">
                <a:solidFill>
                  <a:srgbClr val="C00000"/>
                </a:solidFill>
                <a:latin typeface="Cooper Black" pitchFamily="18" charset="0"/>
              </a:rPr>
              <a:t>Wrote</a:t>
            </a:r>
            <a:r>
              <a:rPr lang="en-US" i="1" dirty="0" smtClean="0">
                <a:solidFill>
                  <a:srgbClr val="C00000"/>
                </a:solidFill>
                <a:latin typeface="Cooper Black" pitchFamily="18" charset="0"/>
              </a:rPr>
              <a:t>: Leviathan</a:t>
            </a:r>
            <a:endParaRPr lang="en-US" dirty="0" smtClean="0">
              <a:solidFill>
                <a:srgbClr val="C00000"/>
              </a:solidFill>
              <a:latin typeface="Cooper Black" pitchFamily="18" charset="0"/>
            </a:endParaRPr>
          </a:p>
          <a:p>
            <a:pPr lvl="1"/>
            <a:r>
              <a:rPr lang="en-US" dirty="0" smtClean="0">
                <a:latin typeface="Cooper Black" pitchFamily="18" charset="0"/>
              </a:rPr>
              <a:t>all humans were naturally cruel, greedy selfish and wicked.  They need to be controlled.</a:t>
            </a:r>
          </a:p>
          <a:p>
            <a:pPr lvl="1"/>
            <a:r>
              <a:rPr lang="en-US" dirty="0" smtClean="0">
                <a:solidFill>
                  <a:srgbClr val="C00000"/>
                </a:solidFill>
                <a:latin typeface="Cooper Black" pitchFamily="18" charset="0"/>
              </a:rPr>
              <a:t>Idea of </a:t>
            </a:r>
            <a:r>
              <a:rPr lang="en-US" i="1" u="sng" dirty="0" smtClean="0">
                <a:solidFill>
                  <a:srgbClr val="C00000"/>
                </a:solidFill>
                <a:latin typeface="Cooper Black" pitchFamily="18" charset="0"/>
              </a:rPr>
              <a:t>Social Contract</a:t>
            </a:r>
          </a:p>
          <a:p>
            <a:pPr lvl="2"/>
            <a:r>
              <a:rPr lang="en-US" dirty="0" smtClean="0">
                <a:solidFill>
                  <a:srgbClr val="C00000"/>
                </a:solidFill>
                <a:latin typeface="Cooper Black" pitchFamily="18" charset="0"/>
              </a:rPr>
              <a:t>People give up their rights to a strong ruler in exchange for law and order</a:t>
            </a:r>
          </a:p>
          <a:p>
            <a:pPr lvl="1"/>
            <a:r>
              <a:rPr lang="en-US" dirty="0" smtClean="0">
                <a:latin typeface="Cooper Black" pitchFamily="18" charset="0"/>
              </a:rPr>
              <a:t>What type of government would he favor?</a:t>
            </a:r>
          </a:p>
          <a:p>
            <a:pPr lvl="2">
              <a:buNone/>
            </a:pPr>
            <a:r>
              <a:rPr lang="en-US" dirty="0" smtClean="0">
                <a:solidFill>
                  <a:srgbClr val="C00000"/>
                </a:solidFill>
                <a:latin typeface="Cooper Black" pitchFamily="18" charset="0"/>
              </a:rPr>
              <a:t>Absolute monarchy </a:t>
            </a:r>
            <a:r>
              <a:rPr lang="en-US" dirty="0" smtClean="0">
                <a:latin typeface="Cooper Black" pitchFamily="18" charset="0"/>
              </a:rPr>
              <a:t>b/c it imposed order and demanded obedience.</a:t>
            </a:r>
          </a:p>
          <a:p>
            <a:pPr lvl="2">
              <a:buNone/>
            </a:pPr>
            <a:r>
              <a:rPr lang="en-US" b="1" dirty="0" smtClean="0">
                <a:latin typeface="Cooper Black" pitchFamily="18" charset="0"/>
              </a:rPr>
              <a:t>CONNECTION TO TODAY?</a:t>
            </a:r>
          </a:p>
          <a:p>
            <a:endParaRPr lang="en-US" dirty="0"/>
          </a:p>
        </p:txBody>
      </p:sp>
      <p:sp>
        <p:nvSpPr>
          <p:cNvPr id="3" name="Title 2"/>
          <p:cNvSpPr>
            <a:spLocks noGrp="1"/>
          </p:cNvSpPr>
          <p:nvPr>
            <p:ph type="title"/>
          </p:nvPr>
        </p:nvSpPr>
        <p:spPr/>
        <p:txBody>
          <a:bodyPr>
            <a:normAutofit/>
          </a:bodyPr>
          <a:lstStyle/>
          <a:p>
            <a:r>
              <a:rPr lang="en-US" sz="1800" dirty="0" smtClean="0"/>
              <a:t>“</a:t>
            </a:r>
            <a:r>
              <a:rPr lang="en-US" sz="2400" dirty="0" smtClean="0">
                <a:latin typeface="Comic Sans MS" pitchFamily="66" charset="0"/>
              </a:rPr>
              <a:t>The Condition of man (in the state of nature)…. Is a condition of war of everyone against everyone</a:t>
            </a:r>
            <a:r>
              <a:rPr lang="en-US" sz="1800" dirty="0" smtClean="0"/>
              <a:t>”</a:t>
            </a:r>
            <a:endParaRPr lang="en-US" sz="1800" dirty="0"/>
          </a:p>
        </p:txBody>
      </p:sp>
      <p:pic>
        <p:nvPicPr>
          <p:cNvPr id="4100" name="Picture 4" descr="http://www.google.com/images?q=tbn:5vcAaeG7L4wpqM::www.oceansbridge.com/paintings/museums/national-portrait-gallery/Thomas-Hobbes-portrait.jpg&amp;t=1&amp;h=196&amp;w=185&amp;usg=___jvhWw7Q5gr7l4VSzcQwRbQwWTo=">
            <a:hlinkClick r:id="rId2"/>
          </p:cNvPr>
          <p:cNvPicPr>
            <a:picLocks noChangeAspect="1" noChangeArrowheads="1"/>
          </p:cNvPicPr>
          <p:nvPr/>
        </p:nvPicPr>
        <p:blipFill>
          <a:blip r:embed="rId3" cstate="print"/>
          <a:srcRect/>
          <a:stretch>
            <a:fillRect/>
          </a:stretch>
        </p:blipFill>
        <p:spPr bwMode="auto">
          <a:xfrm>
            <a:off x="5181600" y="1524000"/>
            <a:ext cx="3657600" cy="5029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610600" cy="5715000"/>
          </a:xfrm>
        </p:spPr>
        <p:txBody>
          <a:bodyPr>
            <a:normAutofit/>
          </a:bodyPr>
          <a:lstStyle/>
          <a:p>
            <a:r>
              <a:rPr lang="en-US" sz="2800" b="1" u="sng" dirty="0" smtClean="0">
                <a:latin typeface="Baskerville Old Face" panose="02020602080505020303" pitchFamily="18" charset="0"/>
              </a:rPr>
              <a:t>Step 1</a:t>
            </a:r>
            <a:r>
              <a:rPr lang="en-US" sz="2800" b="1" dirty="0" smtClean="0">
                <a:latin typeface="Baskerville Old Face" panose="02020602080505020303" pitchFamily="18" charset="0"/>
              </a:rPr>
              <a:t>:  Read each of the 6 documents and answer the questions that follow.  Each of the documents relate to a different type of government.</a:t>
            </a:r>
          </a:p>
          <a:p>
            <a:endParaRPr lang="en-US" sz="2800" b="1" dirty="0" smtClean="0">
              <a:latin typeface="Baskerville Old Face" panose="02020602080505020303" pitchFamily="18" charset="0"/>
            </a:endParaRPr>
          </a:p>
          <a:p>
            <a:r>
              <a:rPr lang="en-US" sz="2800" b="1" u="sng" dirty="0" smtClean="0">
                <a:latin typeface="Baskerville Old Face" panose="02020602080505020303" pitchFamily="18" charset="0"/>
              </a:rPr>
              <a:t>Step 2</a:t>
            </a:r>
            <a:r>
              <a:rPr lang="en-US" sz="2800" b="1" dirty="0" smtClean="0">
                <a:latin typeface="Baskerville Old Face" panose="02020602080505020303" pitchFamily="18" charset="0"/>
              </a:rPr>
              <a:t>:  Take notes on the documents and answer the question in the space provided: </a:t>
            </a:r>
            <a:r>
              <a:rPr lang="en-US" sz="2800" b="1" u="sng" dirty="0" smtClean="0">
                <a:latin typeface="Baskerville Old Face" panose="02020602080505020303" pitchFamily="18" charset="0"/>
              </a:rPr>
              <a:t>How did governments and people’s view of government evolve over time?</a:t>
            </a:r>
          </a:p>
          <a:p>
            <a:endParaRPr lang="en-US" sz="2800" b="1" dirty="0" smtClean="0">
              <a:latin typeface="Baskerville Old Face" panose="02020602080505020303" pitchFamily="18" charset="0"/>
            </a:endParaRPr>
          </a:p>
          <a:p>
            <a:r>
              <a:rPr lang="en-US" sz="2800" b="1" u="sng" dirty="0" smtClean="0">
                <a:latin typeface="Baskerville Old Face" panose="02020602080505020303" pitchFamily="18" charset="0"/>
              </a:rPr>
              <a:t>Step 3</a:t>
            </a:r>
            <a:r>
              <a:rPr lang="en-US" sz="2800" b="1" dirty="0" smtClean="0">
                <a:latin typeface="Baskerville Old Face" panose="02020602080505020303" pitchFamily="18" charset="0"/>
              </a:rPr>
              <a:t>:  Write a well developed essay that answers the following question: </a:t>
            </a:r>
            <a:r>
              <a:rPr lang="en-US" sz="2800" b="1" u="sng" dirty="0" smtClean="0">
                <a:latin typeface="Baskerville Old Face" panose="02020602080505020303" pitchFamily="18" charset="0"/>
              </a:rPr>
              <a:t>Absolutism or Democracy; which type of government is the best form of government for a people to follow?</a:t>
            </a:r>
            <a:endParaRPr lang="en-US" sz="2800" b="1" u="sng" dirty="0">
              <a:latin typeface="Baskerville Old Face" panose="02020602080505020303" pitchFamily="18" charset="0"/>
            </a:endParaRPr>
          </a:p>
        </p:txBody>
      </p:sp>
      <p:sp>
        <p:nvSpPr>
          <p:cNvPr id="3" name="Title 2"/>
          <p:cNvSpPr>
            <a:spLocks noGrp="1"/>
          </p:cNvSpPr>
          <p:nvPr>
            <p:ph type="title"/>
          </p:nvPr>
        </p:nvSpPr>
        <p:spPr>
          <a:xfrm>
            <a:off x="76200" y="4549"/>
            <a:ext cx="8991600" cy="1143000"/>
          </a:xfrm>
        </p:spPr>
        <p:txBody>
          <a:bodyPr>
            <a:normAutofit/>
          </a:bodyPr>
          <a:lstStyle/>
          <a:p>
            <a:pPr algn="ctr"/>
            <a:r>
              <a:rPr lang="en-US" sz="4000" u="sng" dirty="0" smtClean="0">
                <a:solidFill>
                  <a:srgbClr val="C00000"/>
                </a:solidFill>
                <a:latin typeface="Baskerville Old Face" panose="02020602080505020303" pitchFamily="18" charset="0"/>
              </a:rPr>
              <a:t>DBQ:  Absolutism and Democracy</a:t>
            </a:r>
            <a:endParaRPr lang="en-US" sz="4000" u="sng"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2240335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4572000" cy="6172200"/>
          </a:xfrm>
        </p:spPr>
        <p:txBody>
          <a:bodyPr>
            <a:normAutofit fontScale="85000" lnSpcReduction="20000"/>
          </a:bodyPr>
          <a:lstStyle/>
          <a:p>
            <a:r>
              <a:rPr lang="en-US" b="1" dirty="0" smtClean="0"/>
              <a:t>John Locke</a:t>
            </a:r>
          </a:p>
          <a:p>
            <a:pPr lvl="1"/>
            <a:r>
              <a:rPr lang="en-US" i="1" u="sng" dirty="0" smtClean="0">
                <a:latin typeface="Cooper Black" pitchFamily="18" charset="0"/>
              </a:rPr>
              <a:t>Two Treatises on Government</a:t>
            </a:r>
          </a:p>
          <a:p>
            <a:pPr lvl="1"/>
            <a:r>
              <a:rPr lang="en-US" dirty="0" smtClean="0">
                <a:latin typeface="Cooper Black" pitchFamily="18" charset="0"/>
              </a:rPr>
              <a:t>More positive; all people could learn from experience and improve themselves.  Believed people were reasonable and moral.</a:t>
            </a:r>
          </a:p>
          <a:p>
            <a:pPr lvl="1"/>
            <a:r>
              <a:rPr lang="en-US" dirty="0" smtClean="0">
                <a:solidFill>
                  <a:srgbClr val="C00000"/>
                </a:solidFill>
                <a:latin typeface="Cooper Black" pitchFamily="18" charset="0"/>
              </a:rPr>
              <a:t>People are born free and equal with </a:t>
            </a:r>
            <a:r>
              <a:rPr lang="en-US" b="1" u="sng" dirty="0" smtClean="0">
                <a:solidFill>
                  <a:srgbClr val="C00000"/>
                </a:solidFill>
                <a:latin typeface="Cooper Black" pitchFamily="18" charset="0"/>
              </a:rPr>
              <a:t>THREE</a:t>
            </a:r>
            <a:r>
              <a:rPr lang="en-US" dirty="0" smtClean="0">
                <a:solidFill>
                  <a:srgbClr val="C00000"/>
                </a:solidFill>
                <a:latin typeface="Cooper Black" pitchFamily="18" charset="0"/>
              </a:rPr>
              <a:t> natural rights:</a:t>
            </a:r>
          </a:p>
          <a:p>
            <a:pPr marL="1371600" lvl="2" indent="-457200">
              <a:buFont typeface="+mj-lt"/>
              <a:buAutoNum type="arabicPeriod"/>
            </a:pPr>
            <a:r>
              <a:rPr lang="en-US" dirty="0" smtClean="0">
                <a:solidFill>
                  <a:srgbClr val="C00000"/>
                </a:solidFill>
                <a:latin typeface="Cooper Black" pitchFamily="18" charset="0"/>
              </a:rPr>
              <a:t>Life</a:t>
            </a:r>
          </a:p>
          <a:p>
            <a:pPr marL="1371600" lvl="2" indent="-457200">
              <a:buFont typeface="+mj-lt"/>
              <a:buAutoNum type="arabicPeriod"/>
            </a:pPr>
            <a:r>
              <a:rPr lang="en-US" dirty="0" smtClean="0">
                <a:solidFill>
                  <a:srgbClr val="C00000"/>
                </a:solidFill>
                <a:latin typeface="Cooper Black" pitchFamily="18" charset="0"/>
              </a:rPr>
              <a:t>Liberty</a:t>
            </a:r>
          </a:p>
          <a:p>
            <a:pPr marL="1371600" lvl="2" indent="-457200">
              <a:buFont typeface="+mj-lt"/>
              <a:buAutoNum type="arabicPeriod"/>
            </a:pPr>
            <a:r>
              <a:rPr lang="en-US" dirty="0" smtClean="0">
                <a:solidFill>
                  <a:srgbClr val="C00000"/>
                </a:solidFill>
                <a:latin typeface="Cooper Black" pitchFamily="18" charset="0"/>
              </a:rPr>
              <a:t>Property</a:t>
            </a:r>
          </a:p>
          <a:p>
            <a:pPr marL="971550" lvl="1" indent="-457200"/>
            <a:r>
              <a:rPr lang="en-US" dirty="0" smtClean="0">
                <a:solidFill>
                  <a:srgbClr val="C00000"/>
                </a:solidFill>
                <a:latin typeface="Cooper Black" pitchFamily="18" charset="0"/>
              </a:rPr>
              <a:t>Purpose of government is to protect these rights.  </a:t>
            </a:r>
            <a:r>
              <a:rPr lang="en-US" dirty="0" err="1" smtClean="0">
                <a:solidFill>
                  <a:srgbClr val="C00000"/>
                </a:solidFill>
                <a:latin typeface="Cooper Black" pitchFamily="18" charset="0"/>
              </a:rPr>
              <a:t>Gov’t</a:t>
            </a:r>
            <a:r>
              <a:rPr lang="en-US" dirty="0" smtClean="0">
                <a:solidFill>
                  <a:srgbClr val="C00000"/>
                </a:solidFill>
                <a:latin typeface="Cooper Black" pitchFamily="18" charset="0"/>
              </a:rPr>
              <a:t> has limited power and could be overthrown.</a:t>
            </a:r>
          </a:p>
          <a:p>
            <a:pPr marL="971550" lvl="1" indent="-457200"/>
            <a:endParaRPr lang="en-US" dirty="0" smtClean="0">
              <a:latin typeface="Cooper Black" pitchFamily="18" charset="0"/>
            </a:endParaRPr>
          </a:p>
          <a:p>
            <a:pPr marL="971550" lvl="1" indent="-457200"/>
            <a:r>
              <a:rPr lang="en-US" b="1" dirty="0" smtClean="0">
                <a:latin typeface="Cooper Black" pitchFamily="18" charset="0"/>
              </a:rPr>
              <a:t>CONNECTION TO TODAY</a:t>
            </a:r>
            <a:r>
              <a:rPr lang="en-US" dirty="0" smtClean="0">
                <a:latin typeface="Cooper Black" pitchFamily="18" charset="0"/>
              </a:rPr>
              <a:t>?</a:t>
            </a:r>
          </a:p>
          <a:p>
            <a:pPr marL="971550" lvl="1" indent="-457200"/>
            <a:endParaRPr lang="en-US" dirty="0"/>
          </a:p>
        </p:txBody>
      </p:sp>
      <p:sp>
        <p:nvSpPr>
          <p:cNvPr id="3" name="Title 2"/>
          <p:cNvSpPr>
            <a:spLocks noGrp="1"/>
          </p:cNvSpPr>
          <p:nvPr>
            <p:ph type="title"/>
          </p:nvPr>
        </p:nvSpPr>
        <p:spPr>
          <a:xfrm>
            <a:off x="457200" y="274638"/>
            <a:ext cx="8229600" cy="45719"/>
          </a:xfrm>
        </p:spPr>
        <p:txBody>
          <a:bodyPr>
            <a:normAutofit fontScale="90000"/>
          </a:bodyPr>
          <a:lstStyle/>
          <a:p>
            <a:pPr algn="r"/>
            <a:endParaRPr lang="en-US" dirty="0"/>
          </a:p>
        </p:txBody>
      </p:sp>
      <p:pic>
        <p:nvPicPr>
          <p:cNvPr id="3074" name="Picture 2" descr="http://www.google.com/images?q=tbn:RK1qSvEC9NgqPM::www.spaceandmotion.com/Images/philosophy/john-locke.jpg&amp;t=1&amp;h=196&amp;w=142&amp;usg=__u-rwP2DFtxcokC4aA5DV6az1vYk=">
            <a:hlinkClick r:id="rId2"/>
          </p:cNvPr>
          <p:cNvPicPr>
            <a:picLocks noChangeAspect="1" noChangeArrowheads="1"/>
          </p:cNvPicPr>
          <p:nvPr/>
        </p:nvPicPr>
        <p:blipFill>
          <a:blip r:embed="rId3" cstate="print"/>
          <a:srcRect/>
          <a:stretch>
            <a:fillRect/>
          </a:stretch>
        </p:blipFill>
        <p:spPr bwMode="auto">
          <a:xfrm>
            <a:off x="5181600" y="990600"/>
            <a:ext cx="3810000" cy="5257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4648200" cy="5071872"/>
          </a:xfrm>
        </p:spPr>
        <p:txBody>
          <a:bodyPr>
            <a:normAutofit fontScale="77500" lnSpcReduction="20000"/>
          </a:bodyPr>
          <a:lstStyle/>
          <a:p>
            <a:pPr marL="514350" indent="-457200"/>
            <a:r>
              <a:rPr lang="en-US" b="1" dirty="0" smtClean="0"/>
              <a:t>Voltaire</a:t>
            </a:r>
          </a:p>
          <a:p>
            <a:pPr marL="514350" indent="-457200"/>
            <a:r>
              <a:rPr lang="en-US" b="1" dirty="0" smtClean="0">
                <a:solidFill>
                  <a:srgbClr val="C00000"/>
                </a:solidFill>
              </a:rPr>
              <a:t>Freedom of Speech</a:t>
            </a:r>
          </a:p>
          <a:p>
            <a:pPr marL="914400" lvl="1" indent="-457200"/>
            <a:r>
              <a:rPr lang="en-US" dirty="0" smtClean="0">
                <a:solidFill>
                  <a:srgbClr val="C00000"/>
                </a:solidFill>
                <a:latin typeface="Cooper Black" pitchFamily="18" charset="0"/>
              </a:rPr>
              <a:t>Used wit/satire as a weapon to expose abuses; targeted clergy, aristocracy, and government</a:t>
            </a:r>
          </a:p>
          <a:p>
            <a:pPr marL="1314450" lvl="2" indent="-457200"/>
            <a:r>
              <a:rPr lang="en-US" dirty="0" smtClean="0">
                <a:solidFill>
                  <a:srgbClr val="C00000"/>
                </a:solidFill>
                <a:latin typeface="Cooper Black" pitchFamily="18" charset="0"/>
              </a:rPr>
              <a:t>Wrote about inequality, injustice, and superstition.</a:t>
            </a:r>
          </a:p>
          <a:p>
            <a:pPr marL="1314450" lvl="2" indent="-457200"/>
            <a:r>
              <a:rPr lang="en-US" dirty="0" smtClean="0">
                <a:latin typeface="Cooper Black" pitchFamily="18" charset="0"/>
              </a:rPr>
              <a:t>Detested slave trade and religious intolerance</a:t>
            </a:r>
          </a:p>
          <a:p>
            <a:pPr marL="1314450" lvl="2" indent="-457200"/>
            <a:r>
              <a:rPr lang="en-US" dirty="0" smtClean="0">
                <a:latin typeface="Cooper Black" pitchFamily="18" charset="0"/>
              </a:rPr>
              <a:t>“</a:t>
            </a:r>
            <a:r>
              <a:rPr lang="en-US" dirty="0" err="1" smtClean="0">
                <a:latin typeface="Cooper Black" pitchFamily="18" charset="0"/>
              </a:rPr>
              <a:t>Ecrazes</a:t>
            </a:r>
            <a:r>
              <a:rPr lang="en-US" dirty="0" smtClean="0">
                <a:latin typeface="Cooper Black" pitchFamily="18" charset="0"/>
              </a:rPr>
              <a:t> </a:t>
            </a:r>
            <a:r>
              <a:rPr lang="en-US" dirty="0" err="1" smtClean="0">
                <a:latin typeface="Cooper Black" pitchFamily="18" charset="0"/>
              </a:rPr>
              <a:t>l’infame</a:t>
            </a:r>
            <a:r>
              <a:rPr lang="en-US" dirty="0" smtClean="0">
                <a:latin typeface="Cooper Black" pitchFamily="18" charset="0"/>
              </a:rPr>
              <a:t>!”  “Crush the evil thing!”</a:t>
            </a:r>
          </a:p>
          <a:p>
            <a:pPr marL="1314450" lvl="2" indent="-457200"/>
            <a:r>
              <a:rPr lang="en-US" dirty="0" smtClean="0">
                <a:latin typeface="Cooper Black" pitchFamily="18" charset="0"/>
              </a:rPr>
              <a:t>Forced into Exile</a:t>
            </a:r>
          </a:p>
          <a:p>
            <a:pPr marL="1314450" lvl="2" indent="-457200">
              <a:buNone/>
            </a:pPr>
            <a:endParaRPr lang="en-US" dirty="0" smtClean="0">
              <a:latin typeface="Cooper Black" pitchFamily="18" charset="0"/>
            </a:endParaRPr>
          </a:p>
          <a:p>
            <a:pPr marL="1314450" lvl="2" indent="-457200">
              <a:buNone/>
            </a:pPr>
            <a:r>
              <a:rPr lang="en-US" dirty="0" smtClean="0">
                <a:latin typeface="Cooper Black" pitchFamily="18" charset="0"/>
              </a:rPr>
              <a:t>What Film Maker today tries to expose corruption through his art?</a:t>
            </a:r>
          </a:p>
          <a:p>
            <a:pPr marL="1314450" lvl="2" indent="-457200">
              <a:buNone/>
            </a:pPr>
            <a:endParaRPr lang="en-US" dirty="0" smtClean="0">
              <a:latin typeface="Cooper Black" pitchFamily="18" charset="0"/>
            </a:endParaRPr>
          </a:p>
          <a:p>
            <a:pPr marL="1314450" lvl="2" indent="-457200">
              <a:buNone/>
            </a:pPr>
            <a:r>
              <a:rPr lang="en-US" b="1" dirty="0" smtClean="0">
                <a:latin typeface="Cooper Black" pitchFamily="18" charset="0"/>
              </a:rPr>
              <a:t>CONNECTION TO TODAY? </a:t>
            </a:r>
          </a:p>
          <a:p>
            <a:endParaRPr lang="en-US" dirty="0"/>
          </a:p>
        </p:txBody>
      </p:sp>
      <p:sp>
        <p:nvSpPr>
          <p:cNvPr id="3" name="Title 2"/>
          <p:cNvSpPr>
            <a:spLocks noGrp="1"/>
          </p:cNvSpPr>
          <p:nvPr>
            <p:ph type="title"/>
          </p:nvPr>
        </p:nvSpPr>
        <p:spPr>
          <a:xfrm>
            <a:off x="457200" y="304800"/>
            <a:ext cx="8229600" cy="1143000"/>
          </a:xfrm>
        </p:spPr>
        <p:txBody>
          <a:bodyPr>
            <a:normAutofit fontScale="90000"/>
          </a:bodyPr>
          <a:lstStyle/>
          <a:p>
            <a:r>
              <a:rPr lang="en-US" sz="2200" dirty="0" smtClean="0">
                <a:latin typeface="Comic Sans MS" pitchFamily="66" charset="0"/>
              </a:rPr>
              <a:t>“My Trade is to say what I Think</a:t>
            </a:r>
            <a:r>
              <a:rPr lang="en-US" sz="4000" dirty="0" smtClean="0">
                <a:latin typeface="Comic Sans MS" pitchFamily="66" charset="0"/>
              </a:rPr>
              <a:t>”</a:t>
            </a:r>
            <a:br>
              <a:rPr lang="en-US" sz="4000" dirty="0" smtClean="0">
                <a:latin typeface="Comic Sans MS" pitchFamily="66" charset="0"/>
              </a:rPr>
            </a:br>
            <a:r>
              <a:rPr lang="en-US" sz="2000" dirty="0" smtClean="0">
                <a:latin typeface="Comic Sans MS" pitchFamily="66" charset="0"/>
              </a:rPr>
              <a:t>“I do not agree with a word that you say, but I will defend to the death your right to say it”</a:t>
            </a:r>
            <a:endParaRPr lang="en-US" sz="4000" dirty="0">
              <a:latin typeface="Comic Sans MS" pitchFamily="66" charset="0"/>
            </a:endParaRPr>
          </a:p>
        </p:txBody>
      </p:sp>
      <p:pic>
        <p:nvPicPr>
          <p:cNvPr id="2050" name="Picture 2" descr="http://www.google.com/images?q=tbn:VQy6TobVjHXk4M::ubidubium.files.wordpress.com/2008/08/voltaire.jpg&amp;t=1&amp;h=196&amp;w=171&amp;usg=__G8dnDNxv_87u59KjIhhMpi0HvpQ=">
            <a:hlinkClick r:id="rId2"/>
          </p:cNvPr>
          <p:cNvPicPr>
            <a:picLocks noChangeAspect="1" noChangeArrowheads="1"/>
          </p:cNvPicPr>
          <p:nvPr/>
        </p:nvPicPr>
        <p:blipFill>
          <a:blip r:embed="rId3" cstate="print"/>
          <a:srcRect/>
          <a:stretch>
            <a:fillRect/>
          </a:stretch>
        </p:blipFill>
        <p:spPr bwMode="auto">
          <a:xfrm>
            <a:off x="4953000" y="1447800"/>
            <a:ext cx="3733800" cy="5029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381000"/>
            <a:ext cx="4038600" cy="6324600"/>
          </a:xfrm>
        </p:spPr>
        <p:txBody>
          <a:bodyPr>
            <a:normAutofit fontScale="70000" lnSpcReduction="20000"/>
          </a:bodyPr>
          <a:lstStyle/>
          <a:p>
            <a:r>
              <a:rPr lang="en-US" dirty="0" smtClean="0"/>
              <a:t>Believed English government, like Voltaire, was the best government</a:t>
            </a:r>
          </a:p>
          <a:p>
            <a:r>
              <a:rPr lang="en-US" dirty="0" smtClean="0">
                <a:solidFill>
                  <a:srgbClr val="FFFF00"/>
                </a:solidFill>
              </a:rPr>
              <a:t>Power spread across three groups of officials.</a:t>
            </a:r>
          </a:p>
          <a:p>
            <a:r>
              <a:rPr lang="en-US" dirty="0" smtClean="0">
                <a:solidFill>
                  <a:srgbClr val="FFFF00"/>
                </a:solidFill>
              </a:rPr>
              <a:t>Came up with the idea of </a:t>
            </a:r>
            <a:r>
              <a:rPr lang="en-US" dirty="0" smtClean="0">
                <a:solidFill>
                  <a:srgbClr val="C00000"/>
                </a:solidFill>
              </a:rPr>
              <a:t>separation of powers.</a:t>
            </a:r>
          </a:p>
          <a:p>
            <a:pPr lvl="1"/>
            <a:r>
              <a:rPr lang="en-US" dirty="0" smtClean="0">
                <a:solidFill>
                  <a:srgbClr val="C00000"/>
                </a:solidFill>
              </a:rPr>
              <a:t>Executive</a:t>
            </a:r>
            <a:r>
              <a:rPr lang="en-US" dirty="0" smtClean="0"/>
              <a:t> power: King and ministers </a:t>
            </a:r>
            <a:r>
              <a:rPr lang="en-US" dirty="0" smtClean="0">
                <a:sym typeface="Wingdings" pitchFamily="2" charset="2"/>
              </a:rPr>
              <a:t> enforce laws</a:t>
            </a:r>
            <a:endParaRPr lang="en-US" dirty="0" smtClean="0"/>
          </a:p>
          <a:p>
            <a:pPr lvl="1"/>
            <a:r>
              <a:rPr lang="en-US" dirty="0" smtClean="0">
                <a:solidFill>
                  <a:srgbClr val="C00000"/>
                </a:solidFill>
              </a:rPr>
              <a:t>Legislative</a:t>
            </a:r>
            <a:r>
              <a:rPr lang="en-US" dirty="0" smtClean="0"/>
              <a:t> power: Parliament </a:t>
            </a:r>
            <a:r>
              <a:rPr lang="en-US" dirty="0" smtClean="0">
                <a:sym typeface="Wingdings" pitchFamily="2" charset="2"/>
              </a:rPr>
              <a:t> create laws</a:t>
            </a:r>
          </a:p>
          <a:p>
            <a:pPr lvl="1"/>
            <a:r>
              <a:rPr lang="en-US" dirty="0" smtClean="0">
                <a:solidFill>
                  <a:srgbClr val="C00000"/>
                </a:solidFill>
                <a:sym typeface="Wingdings" pitchFamily="2" charset="2"/>
              </a:rPr>
              <a:t>Judicial:</a:t>
            </a:r>
            <a:r>
              <a:rPr lang="en-US" dirty="0" smtClean="0">
                <a:sym typeface="Wingdings" pitchFamily="2" charset="2"/>
              </a:rPr>
              <a:t> English courts  interpreted laws to see how each applied to a specific case.</a:t>
            </a:r>
          </a:p>
          <a:p>
            <a:r>
              <a:rPr lang="en-US" dirty="0" smtClean="0">
                <a:solidFill>
                  <a:srgbClr val="FFC000"/>
                </a:solidFill>
                <a:sym typeface="Wingdings" pitchFamily="2" charset="2"/>
              </a:rPr>
              <a:t>System of </a:t>
            </a:r>
            <a:r>
              <a:rPr lang="en-US" dirty="0" smtClean="0">
                <a:solidFill>
                  <a:srgbClr val="C00000"/>
                </a:solidFill>
                <a:sym typeface="Wingdings" pitchFamily="2" charset="2"/>
              </a:rPr>
              <a:t>checks and balances:</a:t>
            </a:r>
            <a:r>
              <a:rPr lang="en-US" dirty="0" smtClean="0">
                <a:solidFill>
                  <a:srgbClr val="FFC000"/>
                </a:solidFill>
                <a:sym typeface="Wingdings" pitchFamily="2" charset="2"/>
              </a:rPr>
              <a:t> each branch would serve as a check on the other two.</a:t>
            </a:r>
          </a:p>
          <a:p>
            <a:r>
              <a:rPr lang="en-US" dirty="0" smtClean="0">
                <a:sym typeface="Wingdings" pitchFamily="2" charset="2"/>
              </a:rPr>
              <a:t>What are some examples?</a:t>
            </a:r>
          </a:p>
          <a:p>
            <a:pPr>
              <a:buNone/>
            </a:pPr>
            <a:endParaRPr lang="en-US" dirty="0" smtClean="0">
              <a:sym typeface="Wingdings" pitchFamily="2" charset="2"/>
            </a:endParaRPr>
          </a:p>
          <a:p>
            <a:r>
              <a:rPr lang="en-US" dirty="0" smtClean="0">
                <a:sym typeface="Wingdings" pitchFamily="2" charset="2"/>
              </a:rPr>
              <a:t>CONNECTION TO TODAY?</a:t>
            </a:r>
          </a:p>
          <a:p>
            <a:endParaRPr lang="en-US" dirty="0" smtClean="0">
              <a:sym typeface="Wingdings" pitchFamily="2" charset="2"/>
            </a:endParaRPr>
          </a:p>
          <a:p>
            <a:endParaRPr lang="en-US" dirty="0"/>
          </a:p>
        </p:txBody>
      </p:sp>
      <p:pic>
        <p:nvPicPr>
          <p:cNvPr id="10" name="Content Placeholder 9" descr="Montesquieu.jpg"/>
          <p:cNvPicPr>
            <a:picLocks noGrp="1" noChangeAspect="1"/>
          </p:cNvPicPr>
          <p:nvPr>
            <p:ph sz="half" idx="2"/>
          </p:nvPr>
        </p:nvPicPr>
        <p:blipFill>
          <a:blip r:embed="rId2" cstate="print"/>
          <a:stretch>
            <a:fillRect/>
          </a:stretch>
        </p:blipFill>
        <p:spPr>
          <a:xfrm>
            <a:off x="5197488" y="1524000"/>
            <a:ext cx="3192517" cy="4114800"/>
          </a:xfrm>
        </p:spPr>
      </p:pic>
      <p:sp>
        <p:nvSpPr>
          <p:cNvPr id="7" name="Title 6"/>
          <p:cNvSpPr>
            <a:spLocks noGrp="1"/>
          </p:cNvSpPr>
          <p:nvPr>
            <p:ph type="title"/>
          </p:nvPr>
        </p:nvSpPr>
        <p:spPr>
          <a:xfrm>
            <a:off x="457200" y="274638"/>
            <a:ext cx="8229600" cy="868362"/>
          </a:xfrm>
        </p:spPr>
        <p:txBody>
          <a:bodyPr/>
          <a:lstStyle/>
          <a:p>
            <a:r>
              <a:rPr lang="en-US" dirty="0" smtClean="0"/>
              <a:t>					Montesquieu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amond(in)">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amond(in)">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amond(in)">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amond(in)">
                                      <p:cBhvr>
                                        <p:cTn id="27" dur="2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diamond(in)">
                                      <p:cBhvr>
                                        <p:cTn id="32" dur="20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diamond(in)">
                                      <p:cBhvr>
                                        <p:cTn id="37" dur="20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diamond(in)">
                                      <p:cBhvr>
                                        <p:cTn id="42" dur="200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8">
                                            <p:txEl>
                                              <p:pRg st="9" end="9"/>
                                            </p:txEl>
                                          </p:spTgt>
                                        </p:tgtEl>
                                        <p:attrNameLst>
                                          <p:attrName>style.visibility</p:attrName>
                                        </p:attrNameLst>
                                      </p:cBhvr>
                                      <p:to>
                                        <p:strVal val="visible"/>
                                      </p:to>
                                    </p:set>
                                    <p:animEffect transition="in" filter="diamond(in)">
                                      <p:cBhvr>
                                        <p:cTn id="47" dur="2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4495800" cy="5486400"/>
          </a:xfrm>
        </p:spPr>
        <p:txBody>
          <a:bodyPr>
            <a:normAutofit fontScale="62500" lnSpcReduction="20000"/>
          </a:bodyPr>
          <a:lstStyle/>
          <a:p>
            <a:r>
              <a:rPr lang="en-US" sz="4500" b="1" dirty="0" smtClean="0"/>
              <a:t>Rousseau</a:t>
            </a:r>
            <a:r>
              <a:rPr lang="en-US" dirty="0" smtClean="0"/>
              <a:t> – Champion of Freedom</a:t>
            </a:r>
          </a:p>
          <a:p>
            <a:pPr lvl="1"/>
            <a:r>
              <a:rPr lang="en-US" dirty="0" smtClean="0"/>
              <a:t>Individual freedom</a:t>
            </a:r>
          </a:p>
          <a:p>
            <a:r>
              <a:rPr lang="en-US" dirty="0" smtClean="0"/>
              <a:t>Very different from other </a:t>
            </a:r>
            <a:r>
              <a:rPr lang="en-US" dirty="0" err="1" smtClean="0"/>
              <a:t>philosophes</a:t>
            </a:r>
            <a:endParaRPr lang="en-US" dirty="0" smtClean="0"/>
          </a:p>
          <a:p>
            <a:pPr lvl="1"/>
            <a:r>
              <a:rPr lang="en-US" dirty="0" smtClean="0">
                <a:solidFill>
                  <a:srgbClr val="FFFF00"/>
                </a:solidFill>
              </a:rPr>
              <a:t>Civilization corrupted people’s natural goodness</a:t>
            </a:r>
          </a:p>
          <a:p>
            <a:pPr lvl="1"/>
            <a:r>
              <a:rPr lang="en-US" dirty="0" smtClean="0">
                <a:solidFill>
                  <a:srgbClr val="FFFF00"/>
                </a:solidFill>
              </a:rPr>
              <a:t>Only good government was one that was freely formed by the people and guided by the “”general will” of society</a:t>
            </a:r>
          </a:p>
          <a:p>
            <a:pPr lvl="1"/>
            <a:r>
              <a:rPr lang="en-US" dirty="0" smtClean="0">
                <a:solidFill>
                  <a:srgbClr val="FFFF00"/>
                </a:solidFill>
              </a:rPr>
              <a:t>Which is what?</a:t>
            </a:r>
          </a:p>
          <a:p>
            <a:pPr lvl="2"/>
            <a:r>
              <a:rPr lang="en-US" dirty="0" smtClean="0">
                <a:solidFill>
                  <a:srgbClr val="FFFF00"/>
                </a:solidFill>
              </a:rPr>
              <a:t>Direct democracy</a:t>
            </a:r>
          </a:p>
          <a:p>
            <a:pPr lvl="2">
              <a:buNone/>
            </a:pPr>
            <a:r>
              <a:rPr lang="en-US" sz="2900" b="1" dirty="0" smtClean="0">
                <a:solidFill>
                  <a:srgbClr val="C00000"/>
                </a:solidFill>
              </a:rPr>
              <a:t>People agree to give up some of their freedom in favor of the common good</a:t>
            </a:r>
            <a:r>
              <a:rPr lang="en-US" dirty="0" smtClean="0">
                <a:solidFill>
                  <a:srgbClr val="C00000"/>
                </a:solidFill>
              </a:rPr>
              <a:t>.</a:t>
            </a:r>
          </a:p>
          <a:p>
            <a:r>
              <a:rPr lang="en-US" dirty="0" smtClean="0"/>
              <a:t>His </a:t>
            </a:r>
            <a:r>
              <a:rPr lang="en-US" b="1" i="1" u="sng" dirty="0" smtClean="0"/>
              <a:t>Social Contract</a:t>
            </a:r>
            <a:r>
              <a:rPr lang="en-US" dirty="0" smtClean="0"/>
              <a:t> was between a society and government</a:t>
            </a:r>
          </a:p>
          <a:p>
            <a:pPr lvl="1"/>
            <a:r>
              <a:rPr lang="en-US" dirty="0" smtClean="0"/>
              <a:t>Agreement among free individuals to create a society and a government. </a:t>
            </a:r>
          </a:p>
          <a:p>
            <a:r>
              <a:rPr lang="en-US" dirty="0" smtClean="0"/>
              <a:t>All people are equal and titles of nobility should be abolished.</a:t>
            </a:r>
          </a:p>
          <a:p>
            <a:pPr algn="ctr"/>
            <a:r>
              <a:rPr lang="en-US" b="1" dirty="0" smtClean="0"/>
              <a:t>CONNECTION TO TODAY</a:t>
            </a:r>
            <a:r>
              <a:rPr lang="en-US" dirty="0" smtClean="0"/>
              <a:t>?</a:t>
            </a:r>
            <a:endParaRPr lang="en-US" dirty="0"/>
          </a:p>
        </p:txBody>
      </p:sp>
      <p:sp>
        <p:nvSpPr>
          <p:cNvPr id="2" name="Title 1"/>
          <p:cNvSpPr>
            <a:spLocks noGrp="1"/>
          </p:cNvSpPr>
          <p:nvPr>
            <p:ph type="title"/>
          </p:nvPr>
        </p:nvSpPr>
        <p:spPr>
          <a:xfrm>
            <a:off x="533400" y="0"/>
            <a:ext cx="8229600" cy="1143000"/>
          </a:xfrm>
        </p:spPr>
        <p:txBody>
          <a:bodyPr>
            <a:normAutofit/>
          </a:bodyPr>
          <a:lstStyle/>
          <a:p>
            <a:r>
              <a:rPr lang="en-US" dirty="0" smtClean="0"/>
              <a:t>“</a:t>
            </a:r>
            <a:r>
              <a:rPr lang="en-US" sz="2400" dirty="0" smtClean="0"/>
              <a:t>Man is born free, and everywhere he is in chains.”</a:t>
            </a:r>
            <a:endParaRPr lang="en-US" sz="2400" dirty="0"/>
          </a:p>
        </p:txBody>
      </p:sp>
      <p:pic>
        <p:nvPicPr>
          <p:cNvPr id="10242" name="Picture 2" descr="http://www.google.com/images?q=tbn:PFaqc48vDTMVOM::academic.shu.edu/honors/rousseau.jpg&amp;t=1&amp;h=196&amp;w=162&amp;usg=__jURQKgurKvxPRr3htYK56nb02LY=">
            <a:hlinkClick r:id="rId2"/>
          </p:cNvPr>
          <p:cNvPicPr>
            <a:picLocks noChangeAspect="1" noChangeArrowheads="1"/>
          </p:cNvPicPr>
          <p:nvPr/>
        </p:nvPicPr>
        <p:blipFill>
          <a:blip r:embed="rId3" cstate="print"/>
          <a:srcRect/>
          <a:stretch>
            <a:fillRect/>
          </a:stretch>
        </p:blipFill>
        <p:spPr bwMode="auto">
          <a:xfrm>
            <a:off x="5257800" y="1219200"/>
            <a:ext cx="3505200" cy="464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par>
                                <p:cTn id="47" presetID="25" presetClass="entr" presetSubtype="0" fill="hold" grpId="0"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
                                            <p:txEl>
                                              <p:pRg st="4" end="4"/>
                                            </p:txEl>
                                          </p:spTgt>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grpId="0"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 calcmode="lin" valueType="num">
                                      <p:cBhvr>
                                        <p:cTn id="71"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4"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3">
                                            <p:txEl>
                                              <p:pRg st="6" end="6"/>
                                            </p:txEl>
                                          </p:spTgt>
                                        </p:tgtEl>
                                      </p:cBhvr>
                                    </p:animEffect>
                                  </p:childTnLst>
                                </p:cTn>
                              </p:par>
                              <p:par>
                                <p:cTn id="79" presetID="25" presetClass="entr" presetSubtype="0" fill="hold" grpId="0" nodeType="withEffect">
                                  <p:stCondLst>
                                    <p:cond delay="0"/>
                                  </p:stCondLst>
                                  <p:childTnLst>
                                    <p:set>
                                      <p:cBhvr>
                                        <p:cTn id="80" dur="1" fill="hold">
                                          <p:stCondLst>
                                            <p:cond delay="0"/>
                                          </p:stCondLst>
                                        </p:cTn>
                                        <p:tgtEl>
                                          <p:spTgt spid="3">
                                            <p:txEl>
                                              <p:pRg st="7" end="7"/>
                                            </p:txEl>
                                          </p:spTgt>
                                        </p:tgtEl>
                                        <p:attrNameLst>
                                          <p:attrName>style.visibility</p:attrName>
                                        </p:attrNameLst>
                                      </p:cBhvr>
                                      <p:to>
                                        <p:strVal val="visible"/>
                                      </p:to>
                                    </p:set>
                                    <p:anim calcmode="lin" valueType="num">
                                      <p:cBhvr>
                                        <p:cTn id="8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8" dur="1000" decel="50000">
                                          <p:stCondLst>
                                            <p:cond delay="0"/>
                                          </p:stCondLst>
                                        </p:cTn>
                                        <p:tgtEl>
                                          <p:spTgt spid="3">
                                            <p:txEl>
                                              <p:pRg st="7" end="7"/>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5" presetClass="entr" presetSubtype="0" fill="hold" grpId="0" nodeType="click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anim calcmode="lin" valueType="num">
                                      <p:cBhvr>
                                        <p:cTn id="9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00" dur="1000" decel="50000">
                                          <p:stCondLst>
                                            <p:cond delay="0"/>
                                          </p:stCondLst>
                                        </p:cTn>
                                        <p:tgtEl>
                                          <p:spTgt spid="3">
                                            <p:txEl>
                                              <p:pRg st="8" end="8"/>
                                            </p:txEl>
                                          </p:spTgt>
                                        </p:tgtEl>
                                      </p:cBhvr>
                                    </p:animEffect>
                                  </p:childTnLst>
                                </p:cTn>
                              </p:par>
                              <p:par>
                                <p:cTn id="101" presetID="25" presetClass="entr" presetSubtype="0" fill="hold" grpId="0" nodeType="withEffect">
                                  <p:stCondLst>
                                    <p:cond delay="0"/>
                                  </p:stCondLst>
                                  <p:childTnLst>
                                    <p:set>
                                      <p:cBhvr>
                                        <p:cTn id="102" dur="1" fill="hold">
                                          <p:stCondLst>
                                            <p:cond delay="0"/>
                                          </p:stCondLst>
                                        </p:cTn>
                                        <p:tgtEl>
                                          <p:spTgt spid="3">
                                            <p:txEl>
                                              <p:pRg st="9" end="9"/>
                                            </p:txEl>
                                          </p:spTgt>
                                        </p:tgtEl>
                                        <p:attrNameLst>
                                          <p:attrName>style.visibility</p:attrName>
                                        </p:attrNameLst>
                                      </p:cBhvr>
                                      <p:to>
                                        <p:strVal val="visible"/>
                                      </p:to>
                                    </p:set>
                                    <p:anim calcmode="lin" valueType="num">
                                      <p:cBhvr>
                                        <p:cTn id="103"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9" end="9"/>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3">
                                            <p:txEl>
                                              <p:pRg st="10" end="10"/>
                                            </p:txEl>
                                          </p:spTgt>
                                        </p:tgtEl>
                                        <p:attrNameLst>
                                          <p:attrName>style.visibility</p:attrName>
                                        </p:attrNameLst>
                                      </p:cBhvr>
                                      <p:to>
                                        <p:strVal val="visible"/>
                                      </p:to>
                                    </p:set>
                                    <p:anim calcmode="lin" valueType="num">
                                      <p:cBhvr>
                                        <p:cTn id="115"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18"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3">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3">
                                            <p:txEl>
                                              <p:pRg st="11" end="11"/>
                                            </p:txEl>
                                          </p:spTgt>
                                        </p:tgtEl>
                                        <p:attrNameLst>
                                          <p:attrName>style.visibility</p:attrName>
                                        </p:attrNameLst>
                                      </p:cBhvr>
                                      <p:to>
                                        <p:strVal val="visible"/>
                                      </p:to>
                                    </p:set>
                                    <p:anim calcmode="lin" valueType="num">
                                      <p:cBhvr>
                                        <p:cTn id="127"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30"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867400"/>
          </a:xfrm>
        </p:spPr>
        <p:txBody>
          <a:bodyPr>
            <a:normAutofit/>
          </a:bodyPr>
          <a:lstStyle/>
          <a:p>
            <a:r>
              <a:rPr lang="en-US" b="1" u="sng" dirty="0" err="1" smtClean="0"/>
              <a:t>Bocc</a:t>
            </a:r>
            <a:r>
              <a:rPr lang="en-US" dirty="0" smtClean="0"/>
              <a:t> – </a:t>
            </a:r>
            <a:r>
              <a:rPr lang="en-US" dirty="0" smtClean="0">
                <a:solidFill>
                  <a:srgbClr val="C00000"/>
                </a:solidFill>
              </a:rPr>
              <a:t>criminal justice</a:t>
            </a:r>
          </a:p>
          <a:p>
            <a:pPr lvl="1"/>
            <a:r>
              <a:rPr lang="en-US" dirty="0" smtClean="0">
                <a:solidFill>
                  <a:srgbClr val="C00000"/>
                </a:solidFill>
              </a:rPr>
              <a:t>Laws existed to preserve social order, not to avenge crimes</a:t>
            </a:r>
          </a:p>
          <a:p>
            <a:r>
              <a:rPr lang="en-US" i="1" dirty="0" smtClean="0"/>
              <a:t>On Crimes and Punishments</a:t>
            </a:r>
            <a:endParaRPr lang="en-US" dirty="0" smtClean="0"/>
          </a:p>
          <a:p>
            <a:pPr lvl="1"/>
            <a:r>
              <a:rPr lang="en-US" dirty="0" smtClean="0"/>
              <a:t>Criticized common abuses of justice</a:t>
            </a:r>
          </a:p>
          <a:p>
            <a:pPr lvl="2"/>
            <a:r>
              <a:rPr lang="en-US" dirty="0" smtClean="0"/>
              <a:t>Including torture, punishments that were cruel and arbitrary</a:t>
            </a:r>
          </a:p>
          <a:p>
            <a:pPr lvl="1"/>
            <a:r>
              <a:rPr lang="en-US" dirty="0" smtClean="0"/>
              <a:t>Argued that people accused of crime should be given a speedy trial</a:t>
            </a:r>
          </a:p>
          <a:p>
            <a:pPr lvl="1"/>
            <a:r>
              <a:rPr lang="en-US" dirty="0" smtClean="0"/>
              <a:t>NEVER use torture</a:t>
            </a:r>
          </a:p>
          <a:p>
            <a:pPr lvl="1"/>
            <a:r>
              <a:rPr lang="en-US" dirty="0" smtClean="0"/>
              <a:t>Degree of punishment should be based on the seriousness of crime</a:t>
            </a:r>
          </a:p>
          <a:p>
            <a:pPr lvl="1"/>
            <a:r>
              <a:rPr lang="en-US" dirty="0" smtClean="0">
                <a:solidFill>
                  <a:srgbClr val="C00000"/>
                </a:solidFill>
              </a:rPr>
              <a:t>Capital punishment should be abolished.</a:t>
            </a:r>
          </a:p>
          <a:p>
            <a:pPr lvl="1" algn="ctr">
              <a:buNone/>
            </a:pPr>
            <a:r>
              <a:rPr lang="en-US" b="1" dirty="0" smtClean="0"/>
              <a:t>CONNECTION TO TODAY?</a:t>
            </a:r>
          </a:p>
          <a:p>
            <a:pPr lvl="1"/>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Wollstonecraft.jpg"/>
          <p:cNvPicPr>
            <a:picLocks noGrp="1" noChangeAspect="1"/>
          </p:cNvPicPr>
          <p:nvPr>
            <p:ph sz="half" idx="1"/>
          </p:nvPr>
        </p:nvPicPr>
        <p:blipFill>
          <a:blip r:embed="rId2" cstate="print"/>
          <a:stretch>
            <a:fillRect/>
          </a:stretch>
        </p:blipFill>
        <p:spPr>
          <a:xfrm>
            <a:off x="304800" y="762001"/>
            <a:ext cx="3886200" cy="3200400"/>
          </a:xfrm>
        </p:spPr>
      </p:pic>
      <p:sp>
        <p:nvSpPr>
          <p:cNvPr id="4" name="Content Placeholder 3"/>
          <p:cNvSpPr>
            <a:spLocks noGrp="1"/>
          </p:cNvSpPr>
          <p:nvPr>
            <p:ph sz="half" idx="2"/>
          </p:nvPr>
        </p:nvSpPr>
        <p:spPr>
          <a:xfrm>
            <a:off x="4648200" y="990600"/>
            <a:ext cx="4038600" cy="5016691"/>
          </a:xfrm>
        </p:spPr>
        <p:txBody>
          <a:bodyPr>
            <a:normAutofit fontScale="77500" lnSpcReduction="20000"/>
          </a:bodyPr>
          <a:lstStyle/>
          <a:p>
            <a:r>
              <a:rPr lang="en-US" sz="2000" dirty="0" smtClean="0"/>
              <a:t>Even though this was a great time of progress, women were still seen in the traditional view</a:t>
            </a:r>
          </a:p>
          <a:p>
            <a:r>
              <a:rPr lang="en-US" b="1" u="sng" dirty="0" smtClean="0"/>
              <a:t>Mary Wollstonecraft</a:t>
            </a:r>
          </a:p>
          <a:p>
            <a:r>
              <a:rPr lang="en-US" sz="2400" b="1" dirty="0" smtClean="0">
                <a:solidFill>
                  <a:srgbClr val="C00000"/>
                </a:solidFill>
              </a:rPr>
              <a:t>Argued that the environment, not nature, made women seem shallow and intellectually limited</a:t>
            </a:r>
            <a:r>
              <a:rPr lang="en-US" sz="2400" dirty="0" smtClean="0">
                <a:solidFill>
                  <a:srgbClr val="C00000"/>
                </a:solidFill>
              </a:rPr>
              <a:t>.</a:t>
            </a:r>
          </a:p>
          <a:p>
            <a:r>
              <a:rPr lang="en-US" sz="2400" dirty="0" smtClean="0"/>
              <a:t>1st duty is to be a mother, but she should be able to decide what is in her own best interest and not be completely dependent on husband.</a:t>
            </a:r>
          </a:p>
          <a:p>
            <a:pPr lvl="1"/>
            <a:r>
              <a:rPr lang="en-US" dirty="0" smtClean="0"/>
              <a:t>Argued that women, like men, need education to become virtuous and useful</a:t>
            </a:r>
          </a:p>
          <a:p>
            <a:pPr lvl="1"/>
            <a:r>
              <a:rPr lang="en-US" dirty="0" smtClean="0">
                <a:solidFill>
                  <a:srgbClr val="C00000"/>
                </a:solidFill>
              </a:rPr>
              <a:t>Women should have rights in politics</a:t>
            </a:r>
          </a:p>
        </p:txBody>
      </p:sp>
      <p:sp>
        <p:nvSpPr>
          <p:cNvPr id="2" name="Title 1"/>
          <p:cNvSpPr>
            <a:spLocks noGrp="1"/>
          </p:cNvSpPr>
          <p:nvPr>
            <p:ph type="title"/>
          </p:nvPr>
        </p:nvSpPr>
        <p:spPr>
          <a:xfrm>
            <a:off x="381000" y="0"/>
            <a:ext cx="8229600" cy="1143000"/>
          </a:xfrm>
        </p:spPr>
        <p:txBody>
          <a:bodyPr/>
          <a:lstStyle/>
          <a:p>
            <a:r>
              <a:rPr lang="en-US" dirty="0" smtClean="0"/>
              <a:t>Women and the Enlightenment</a:t>
            </a:r>
            <a:endParaRPr lang="en-US" dirty="0"/>
          </a:p>
        </p:txBody>
      </p:sp>
      <p:sp>
        <p:nvSpPr>
          <p:cNvPr id="6" name="TextBox 5"/>
          <p:cNvSpPr txBox="1"/>
          <p:nvPr/>
        </p:nvSpPr>
        <p:spPr>
          <a:xfrm>
            <a:off x="0" y="3962400"/>
            <a:ext cx="5257801" cy="3046988"/>
          </a:xfrm>
          <a:prstGeom prst="rect">
            <a:avLst/>
          </a:prstGeom>
          <a:noFill/>
        </p:spPr>
        <p:txBody>
          <a:bodyPr wrap="square" rtlCol="0">
            <a:spAutoFit/>
          </a:bodyPr>
          <a:lstStyle/>
          <a:p>
            <a:r>
              <a:rPr lang="en-US" b="1" dirty="0" smtClean="0"/>
              <a:t>“</a:t>
            </a:r>
            <a:r>
              <a:rPr lang="en-US" sz="2400" b="1" dirty="0" smtClean="0"/>
              <a:t>If absolute sovereignty be not necessary</a:t>
            </a:r>
          </a:p>
          <a:p>
            <a:r>
              <a:rPr lang="en-US" sz="2400" b="1" dirty="0" smtClean="0"/>
              <a:t>In a state, how come it is to be so in a </a:t>
            </a:r>
          </a:p>
          <a:p>
            <a:r>
              <a:rPr lang="en-US" sz="2400" b="1" dirty="0" smtClean="0"/>
              <a:t>Family?....If all men are born free, how is </a:t>
            </a:r>
          </a:p>
          <a:p>
            <a:r>
              <a:rPr lang="en-US" sz="2400" b="1" dirty="0" smtClean="0"/>
              <a:t>It that all women are born slaves?”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dissolve">
                                      <p:cBhvr>
                                        <p:cTn id="25" dur="500"/>
                                        <p:tgtEl>
                                          <p:spTgt spid="4">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dissolve">
                                      <p:cBhvr>
                                        <p:cTn id="2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426737"/>
            <a:ext cx="4038600" cy="4525963"/>
          </a:xfrm>
        </p:spPr>
        <p:txBody>
          <a:bodyPr>
            <a:normAutofit fontScale="85000" lnSpcReduction="20000"/>
          </a:bodyPr>
          <a:lstStyle/>
          <a:p>
            <a:r>
              <a:rPr lang="en-US" dirty="0" smtClean="0"/>
              <a:t>Parisian </a:t>
            </a:r>
            <a:r>
              <a:rPr lang="en-US" u="sng" dirty="0" smtClean="0">
                <a:solidFill>
                  <a:srgbClr val="C00000"/>
                </a:solidFill>
              </a:rPr>
              <a:t>SALONS</a:t>
            </a:r>
            <a:r>
              <a:rPr lang="en-US" dirty="0" smtClean="0">
                <a:solidFill>
                  <a:srgbClr val="C00000"/>
                </a:solidFill>
              </a:rPr>
              <a:t>–</a:t>
            </a:r>
            <a:r>
              <a:rPr lang="en-US" dirty="0" smtClean="0"/>
              <a:t> the gateway to Enlightenment</a:t>
            </a:r>
          </a:p>
          <a:p>
            <a:pPr lvl="1"/>
            <a:r>
              <a:rPr lang="en-US" dirty="0" smtClean="0"/>
              <a:t>Philosophers, writers, artists, scientists met to discuss ideas and enjoy artistic performances.</a:t>
            </a:r>
          </a:p>
          <a:p>
            <a:pPr lvl="1"/>
            <a:r>
              <a:rPr lang="en-US" dirty="0" smtClean="0"/>
              <a:t>Helped lead to the creation of the first set of </a:t>
            </a:r>
            <a:r>
              <a:rPr lang="en-US" sz="2800" u="sng" dirty="0" smtClean="0">
                <a:solidFill>
                  <a:srgbClr val="C00000"/>
                </a:solidFill>
              </a:rPr>
              <a:t>ENCYCLOPEDIAs</a:t>
            </a:r>
          </a:p>
          <a:p>
            <a:pPr lvl="2"/>
            <a:r>
              <a:rPr lang="en-US" sz="2800" u="sng" dirty="0" smtClean="0">
                <a:solidFill>
                  <a:srgbClr val="C00000"/>
                </a:solidFill>
              </a:rPr>
              <a:t>Denis DIDEROT</a:t>
            </a:r>
          </a:p>
          <a:p>
            <a:r>
              <a:rPr lang="en-US" dirty="0" smtClean="0"/>
              <a:t>Salons and the </a:t>
            </a:r>
            <a:r>
              <a:rPr lang="en-US" i="1" dirty="0" smtClean="0"/>
              <a:t>Encyclopedia </a:t>
            </a:r>
            <a:r>
              <a:rPr lang="en-US" dirty="0" smtClean="0"/>
              <a:t>helped educate people all over Europe</a:t>
            </a:r>
            <a:endParaRPr lang="en-US" i="1" dirty="0" smtClean="0"/>
          </a:p>
          <a:p>
            <a:pPr lvl="1"/>
            <a:endParaRPr lang="en-US" dirty="0"/>
          </a:p>
        </p:txBody>
      </p:sp>
      <p:pic>
        <p:nvPicPr>
          <p:cNvPr id="5" name="Content Placeholder 4" descr="Parisian Salons.jpg"/>
          <p:cNvPicPr>
            <a:picLocks noGrp="1" noChangeAspect="1"/>
          </p:cNvPicPr>
          <p:nvPr>
            <p:ph sz="half" idx="2"/>
          </p:nvPr>
        </p:nvPicPr>
        <p:blipFill>
          <a:blip r:embed="rId2" cstate="print"/>
          <a:stretch>
            <a:fillRect/>
          </a:stretch>
        </p:blipFill>
        <p:spPr>
          <a:xfrm>
            <a:off x="4652748" y="1752600"/>
            <a:ext cx="4262651" cy="3657600"/>
          </a:xfrm>
        </p:spPr>
      </p:pic>
      <p:sp>
        <p:nvSpPr>
          <p:cNvPr id="2" name="Title 1"/>
          <p:cNvSpPr>
            <a:spLocks noGrp="1"/>
          </p:cNvSpPr>
          <p:nvPr>
            <p:ph type="title"/>
          </p:nvPr>
        </p:nvSpPr>
        <p:spPr/>
        <p:txBody>
          <a:bodyPr/>
          <a:lstStyle/>
          <a:p>
            <a:r>
              <a:rPr lang="en-US" dirty="0" smtClean="0"/>
              <a:t>Spread of Enlightenment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r>
              <a:rPr lang="en-US" dirty="0" smtClean="0"/>
              <a:t>Through </a:t>
            </a:r>
            <a:r>
              <a:rPr lang="en-US" dirty="0" smtClean="0">
                <a:solidFill>
                  <a:srgbClr val="C00000"/>
                </a:solidFill>
              </a:rPr>
              <a:t>reasoning,</a:t>
            </a:r>
            <a:r>
              <a:rPr lang="en-US" dirty="0" smtClean="0"/>
              <a:t> Enlightenment thinkers examined principles of divine right, union of church and state, and unequal social classes and found them unreasonable.</a:t>
            </a:r>
          </a:p>
          <a:p>
            <a:r>
              <a:rPr lang="en-US" dirty="0" smtClean="0"/>
              <a:t>Although they look the part, </a:t>
            </a:r>
            <a:r>
              <a:rPr lang="en-US" dirty="0" smtClean="0">
                <a:solidFill>
                  <a:srgbClr val="C00000"/>
                </a:solidFill>
              </a:rPr>
              <a:t>they are not active revolutionaries but they do inspire those who lead them</a:t>
            </a:r>
          </a:p>
          <a:p>
            <a:pPr lvl="1"/>
            <a:r>
              <a:rPr lang="en-US" dirty="0" smtClean="0">
                <a:solidFill>
                  <a:srgbClr val="C00000"/>
                </a:solidFill>
              </a:rPr>
              <a:t>E.g. America and France</a:t>
            </a:r>
            <a:endParaRPr lang="en-US" dirty="0">
              <a:solidFill>
                <a:srgbClr val="C00000"/>
              </a:solidFill>
            </a:endParaRPr>
          </a:p>
        </p:txBody>
      </p:sp>
      <p:sp>
        <p:nvSpPr>
          <p:cNvPr id="4" name="Content Placeholder 3"/>
          <p:cNvSpPr>
            <a:spLocks noGrp="1"/>
          </p:cNvSpPr>
          <p:nvPr>
            <p:ph sz="half" idx="2"/>
          </p:nvPr>
        </p:nvSpPr>
        <p:spPr/>
        <p:txBody>
          <a:bodyPr>
            <a:normAutofit fontScale="77500" lnSpcReduction="20000"/>
          </a:bodyPr>
          <a:lstStyle/>
          <a:p>
            <a:r>
              <a:rPr lang="en-US" dirty="0" smtClean="0"/>
              <a:t>Three Long-term Effects:</a:t>
            </a:r>
          </a:p>
          <a:p>
            <a:pPr marL="914400" lvl="1" indent="-457200">
              <a:buFont typeface="+mj-lt"/>
              <a:buAutoNum type="arabicPeriod"/>
            </a:pPr>
            <a:r>
              <a:rPr lang="en-US" dirty="0" smtClean="0">
                <a:solidFill>
                  <a:srgbClr val="C00000"/>
                </a:solidFill>
              </a:rPr>
              <a:t>Belief in Progress</a:t>
            </a:r>
            <a:r>
              <a:rPr lang="en-US" dirty="0" smtClean="0"/>
              <a:t>:</a:t>
            </a:r>
          </a:p>
          <a:p>
            <a:pPr marL="1314450" lvl="2" indent="-457200"/>
            <a:r>
              <a:rPr lang="en-US" dirty="0" smtClean="0"/>
              <a:t>Growth of sci. knowledge quickened in 1700s</a:t>
            </a:r>
          </a:p>
          <a:p>
            <a:pPr marL="1314450" lvl="2" indent="-457200"/>
            <a:r>
              <a:rPr lang="en-US" dirty="0" smtClean="0"/>
              <a:t>Scientists found multiple discoveries in chemistry, physics, biology, and mechanics</a:t>
            </a:r>
          </a:p>
          <a:p>
            <a:pPr marL="914400" lvl="1" indent="-457200">
              <a:buFont typeface="+mj-lt"/>
              <a:buAutoNum type="arabicPeriod"/>
            </a:pPr>
            <a:r>
              <a:rPr lang="en-US" dirty="0" smtClean="0">
                <a:solidFill>
                  <a:srgbClr val="C00000"/>
                </a:solidFill>
              </a:rPr>
              <a:t>More Secular Outlook:</a:t>
            </a:r>
          </a:p>
          <a:p>
            <a:pPr marL="1314450" lvl="2" indent="-457200"/>
            <a:r>
              <a:rPr lang="en-US" dirty="0" smtClean="0"/>
              <a:t>Scientists wanted to reveal God’s majesty through mathematics</a:t>
            </a:r>
          </a:p>
          <a:p>
            <a:pPr marL="1314450" lvl="2" indent="-457200"/>
            <a:r>
              <a:rPr lang="en-US" dirty="0" smtClean="0"/>
              <a:t>Did not want to upset the church</a:t>
            </a:r>
          </a:p>
          <a:p>
            <a:pPr marL="914400" lvl="1" indent="-457200">
              <a:buFont typeface="+mj-lt"/>
              <a:buAutoNum type="arabicPeriod"/>
            </a:pPr>
            <a:r>
              <a:rPr lang="en-US" dirty="0" smtClean="0">
                <a:solidFill>
                  <a:srgbClr val="C00000"/>
                </a:solidFill>
              </a:rPr>
              <a:t>Importance of the Individual:</a:t>
            </a:r>
          </a:p>
          <a:p>
            <a:pPr marL="1314450" lvl="2" indent="-457200"/>
            <a:r>
              <a:rPr lang="en-US" dirty="0" smtClean="0"/>
              <a:t>People began to look at themselves for guidance, not the church.</a:t>
            </a:r>
            <a:endParaRPr lang="en-US" dirty="0"/>
          </a:p>
        </p:txBody>
      </p:sp>
      <p:sp>
        <p:nvSpPr>
          <p:cNvPr id="2" name="Title 1"/>
          <p:cNvSpPr>
            <a:spLocks noGrp="1"/>
          </p:cNvSpPr>
          <p:nvPr>
            <p:ph type="title"/>
          </p:nvPr>
        </p:nvSpPr>
        <p:spPr/>
        <p:txBody>
          <a:bodyPr/>
          <a:lstStyle/>
          <a:p>
            <a:r>
              <a:rPr lang="en-US" dirty="0" smtClean="0"/>
              <a:t>Impact of Enlightenment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additive="base">
                                        <p:cTn id="4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anim calcmode="lin" valueType="num">
                                      <p:cBhvr additive="base">
                                        <p:cTn id="5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 calcmode="lin" valueType="num">
                                      <p:cBhvr additive="base">
                                        <p:cTn id="5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en-US" b="1" u="sng" smtClean="0">
                <a:effectLst>
                  <a:outerShdw blurRad="38100" dist="38100" dir="2700000" algn="tl">
                    <a:srgbClr val="C0C0C0"/>
                  </a:outerShdw>
                </a:effectLst>
              </a:rPr>
              <a:t>Enlightenment Music</a:t>
            </a:r>
          </a:p>
        </p:txBody>
      </p:sp>
      <p:sp>
        <p:nvSpPr>
          <p:cNvPr id="40963" name="Rectangle 3"/>
          <p:cNvSpPr>
            <a:spLocks noGrp="1" noChangeArrowheads="1"/>
          </p:cNvSpPr>
          <p:nvPr>
            <p:ph type="body" idx="1"/>
          </p:nvPr>
        </p:nvSpPr>
        <p:spPr>
          <a:xfrm>
            <a:off x="457200" y="1295400"/>
            <a:ext cx="8229600" cy="4525963"/>
          </a:xfrm>
        </p:spPr>
        <p:txBody>
          <a:bodyPr/>
          <a:lstStyle/>
          <a:p>
            <a:pPr eaLnBrk="1" hangingPunct="1">
              <a:defRPr/>
            </a:pPr>
            <a:r>
              <a:rPr lang="en-US" altLang="en-US" sz="4000" b="1" smtClean="0">
                <a:effectLst>
                  <a:outerShdw blurRad="38100" dist="38100" dir="2700000" algn="tl">
                    <a:srgbClr val="C0C0C0"/>
                  </a:outerShdw>
                </a:effectLst>
              </a:rPr>
              <a:t>Mozart</a:t>
            </a:r>
          </a:p>
          <a:p>
            <a:pPr eaLnBrk="1" hangingPunct="1">
              <a:defRPr/>
            </a:pPr>
            <a:r>
              <a:rPr lang="en-US" altLang="en-US" sz="4000" b="1" smtClean="0">
                <a:effectLst>
                  <a:outerShdw blurRad="38100" dist="38100" dir="2700000" algn="tl">
                    <a:srgbClr val="C0C0C0"/>
                  </a:outerShdw>
                </a:effectLst>
              </a:rPr>
              <a:t>Beethoven</a:t>
            </a:r>
          </a:p>
        </p:txBody>
      </p:sp>
      <p:pic>
        <p:nvPicPr>
          <p:cNvPr id="27652" name="Picture 5" descr="mozar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438400"/>
            <a:ext cx="41910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7" descr="beethov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936875"/>
            <a:ext cx="396240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556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Enlightenment Literature</a:t>
            </a:r>
          </a:p>
        </p:txBody>
      </p:sp>
      <p:sp>
        <p:nvSpPr>
          <p:cNvPr id="28675" name="Rectangle 3"/>
          <p:cNvSpPr>
            <a:spLocks noGrp="1" noChangeArrowheads="1"/>
          </p:cNvSpPr>
          <p:nvPr>
            <p:ph type="body" idx="1"/>
          </p:nvPr>
        </p:nvSpPr>
        <p:spPr>
          <a:xfrm>
            <a:off x="0" y="1600200"/>
            <a:ext cx="4648200" cy="5029200"/>
          </a:xfrm>
        </p:spPr>
        <p:txBody>
          <a:bodyPr/>
          <a:lstStyle/>
          <a:p>
            <a:pPr eaLnBrk="1" hangingPunct="1"/>
            <a:r>
              <a:rPr lang="en-US" altLang="en-US" smtClean="0"/>
              <a:t>Novels: Entertaining stories written for everyone, using common language, e.g. </a:t>
            </a:r>
            <a:r>
              <a:rPr lang="en-US" altLang="en-US" i="1" u="sng" smtClean="0"/>
              <a:t>Robinson Crusoe</a:t>
            </a:r>
            <a:r>
              <a:rPr lang="en-US" altLang="en-US" smtClean="0"/>
              <a:t>, by Defoe</a:t>
            </a:r>
          </a:p>
        </p:txBody>
      </p:sp>
      <p:pic>
        <p:nvPicPr>
          <p:cNvPr id="28676" name="Picture 5" descr="robinson-crusoe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514600"/>
            <a:ext cx="3962400"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798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2000" b="1" u="sng" dirty="0" smtClean="0">
                <a:latin typeface="Baskerville Old Face" panose="02020602080505020303" pitchFamily="18" charset="0"/>
              </a:rPr>
              <a:t>Paragraph 1 (Introduction): </a:t>
            </a:r>
          </a:p>
          <a:p>
            <a:pPr lvl="1"/>
            <a:r>
              <a:rPr lang="en-US" sz="2000" b="1" dirty="0" smtClean="0">
                <a:latin typeface="Baskerville Old Face" panose="02020602080505020303" pitchFamily="18" charset="0"/>
              </a:rPr>
              <a:t>Introduce your topic</a:t>
            </a:r>
          </a:p>
          <a:p>
            <a:pPr lvl="1"/>
            <a:r>
              <a:rPr lang="en-US" sz="2000" b="1" dirty="0" smtClean="0">
                <a:latin typeface="Baskerville Old Face" panose="02020602080505020303" pitchFamily="18" charset="0"/>
              </a:rPr>
              <a:t>Include a </a:t>
            </a:r>
            <a:r>
              <a:rPr lang="en-US" sz="2000" b="1" dirty="0" smtClean="0">
                <a:solidFill>
                  <a:srgbClr val="C00000"/>
                </a:solidFill>
                <a:latin typeface="Baskerville Old Face" panose="02020602080505020303" pitchFamily="18" charset="0"/>
              </a:rPr>
              <a:t>thesis </a:t>
            </a:r>
            <a:r>
              <a:rPr lang="en-US" sz="2000" b="1" dirty="0" smtClean="0">
                <a:latin typeface="Baskerville Old Face" panose="02020602080505020303" pitchFamily="18" charset="0"/>
              </a:rPr>
              <a:t>(usually last sentence of introduction):</a:t>
            </a:r>
          </a:p>
          <a:p>
            <a:pPr lvl="2"/>
            <a:r>
              <a:rPr lang="en-US" sz="2400" b="1" i="1" dirty="0" smtClean="0">
                <a:latin typeface="Baskerville Old Face" panose="02020602080505020303" pitchFamily="18" charset="0"/>
              </a:rPr>
              <a:t>A thesis is a direct statement that explains the topic of your essay, </a:t>
            </a:r>
            <a:r>
              <a:rPr lang="en-US" sz="2400" b="1" i="1" u="sng" dirty="0" smtClean="0">
                <a:latin typeface="Baskerville Old Face" panose="02020602080505020303" pitchFamily="18" charset="0"/>
              </a:rPr>
              <a:t>what </a:t>
            </a:r>
            <a:r>
              <a:rPr lang="en-US" sz="2400" b="1" i="1" dirty="0" smtClean="0">
                <a:latin typeface="Baskerville Old Face" panose="02020602080505020303" pitchFamily="18" charset="0"/>
              </a:rPr>
              <a:t>you believe about the topic, and </a:t>
            </a:r>
            <a:r>
              <a:rPr lang="en-US" sz="2400" b="1" i="1" u="sng" dirty="0" smtClean="0">
                <a:latin typeface="Baskerville Old Face" panose="02020602080505020303" pitchFamily="18" charset="0"/>
              </a:rPr>
              <a:t>why </a:t>
            </a:r>
            <a:r>
              <a:rPr lang="en-US" sz="2400" b="1" i="1" dirty="0" smtClean="0">
                <a:latin typeface="Baskerville Old Face" panose="02020602080505020303" pitchFamily="18" charset="0"/>
              </a:rPr>
              <a:t>you believe it.</a:t>
            </a:r>
            <a:r>
              <a:rPr lang="en-US" sz="2000" b="1" dirty="0">
                <a:latin typeface="Baskerville Old Face" panose="02020602080505020303" pitchFamily="18" charset="0"/>
              </a:rPr>
              <a:t>	</a:t>
            </a:r>
            <a:endParaRPr lang="en-US" sz="2000" b="1" dirty="0" smtClean="0">
              <a:latin typeface="Baskerville Old Face" panose="02020602080505020303" pitchFamily="18" charset="0"/>
            </a:endParaRPr>
          </a:p>
          <a:p>
            <a:pPr lvl="2"/>
            <a:r>
              <a:rPr lang="en-US" sz="2000" b="1" dirty="0" smtClean="0">
                <a:latin typeface="Baskerville Old Face" panose="02020602080505020303" pitchFamily="18" charset="0"/>
              </a:rPr>
              <a:t>Thesis is made up of </a:t>
            </a:r>
            <a:r>
              <a:rPr lang="en-US" sz="2000" b="1" u="sng" dirty="0" smtClean="0">
                <a:latin typeface="Baskerville Old Face" panose="02020602080505020303" pitchFamily="18" charset="0"/>
              </a:rPr>
              <a:t>3 parts:</a:t>
            </a:r>
          </a:p>
          <a:p>
            <a:pPr lvl="3"/>
            <a:r>
              <a:rPr lang="en-US" sz="2000" b="1" dirty="0" smtClean="0">
                <a:latin typeface="Baskerville Old Face" panose="02020602080505020303" pitchFamily="18" charset="0"/>
              </a:rPr>
              <a:t>1:  </a:t>
            </a:r>
            <a:r>
              <a:rPr lang="en-US" sz="2000" b="1" u="sng" dirty="0" smtClean="0">
                <a:latin typeface="Baskerville Old Face" panose="02020602080505020303" pitchFamily="18" charset="0"/>
              </a:rPr>
              <a:t>Identification</a:t>
            </a:r>
            <a:r>
              <a:rPr lang="en-US" sz="2000" b="1" dirty="0" smtClean="0">
                <a:latin typeface="Baskerville Old Face" panose="02020602080505020303" pitchFamily="18" charset="0"/>
              </a:rPr>
              <a:t>: what is the topic you are talking about?</a:t>
            </a:r>
          </a:p>
          <a:p>
            <a:pPr lvl="3"/>
            <a:r>
              <a:rPr lang="en-US" sz="2000" b="1" dirty="0" smtClean="0">
                <a:latin typeface="Baskerville Old Face" panose="02020602080505020303" pitchFamily="18" charset="0"/>
              </a:rPr>
              <a:t>2:  </a:t>
            </a:r>
            <a:r>
              <a:rPr lang="en-US" sz="2000" b="1" u="sng" dirty="0" smtClean="0">
                <a:latin typeface="Baskerville Old Face" panose="02020602080505020303" pitchFamily="18" charset="0"/>
              </a:rPr>
              <a:t>Claim:</a:t>
            </a:r>
            <a:r>
              <a:rPr lang="en-US" sz="2000" b="1" dirty="0" smtClean="0">
                <a:latin typeface="Baskerville Old Face" panose="02020602080505020303" pitchFamily="18" charset="0"/>
              </a:rPr>
              <a:t>  What do you believe about the topic?</a:t>
            </a:r>
          </a:p>
          <a:p>
            <a:pPr lvl="3"/>
            <a:r>
              <a:rPr lang="en-US" sz="2000" b="1" dirty="0" smtClean="0">
                <a:latin typeface="Baskerville Old Face" panose="02020602080505020303" pitchFamily="18" charset="0"/>
              </a:rPr>
              <a:t>3:  </a:t>
            </a:r>
            <a:r>
              <a:rPr lang="en-US" sz="2000" b="1" u="sng" dirty="0" smtClean="0">
                <a:latin typeface="Baskerville Old Face" panose="02020602080505020303" pitchFamily="18" charset="0"/>
              </a:rPr>
              <a:t>Direction</a:t>
            </a:r>
            <a:r>
              <a:rPr lang="en-US" sz="2000" b="1" dirty="0" smtClean="0">
                <a:latin typeface="Baskerville Old Face" panose="02020602080505020303" pitchFamily="18" charset="0"/>
              </a:rPr>
              <a:t>:  What are the </a:t>
            </a:r>
            <a:r>
              <a:rPr lang="en-US" sz="2000" b="1" u="sng" dirty="0" smtClean="0">
                <a:latin typeface="Baskerville Old Face" panose="02020602080505020303" pitchFamily="18" charset="0"/>
              </a:rPr>
              <a:t>3 main reasons </a:t>
            </a:r>
            <a:r>
              <a:rPr lang="en-US" sz="2000" b="1" dirty="0" smtClean="0">
                <a:latin typeface="Baskerville Old Face" panose="02020602080505020303" pitchFamily="18" charset="0"/>
              </a:rPr>
              <a:t>you support your claim (this outlines your body paragraphs).</a:t>
            </a:r>
          </a:p>
          <a:p>
            <a:pPr lvl="3"/>
            <a:r>
              <a:rPr lang="en-US" sz="2000" b="1" dirty="0" smtClean="0">
                <a:latin typeface="Baskerville Old Face" panose="02020602080505020303" pitchFamily="18" charset="0"/>
              </a:rPr>
              <a:t>Example:  Do high school sports have a positive or negative influence on students?</a:t>
            </a:r>
          </a:p>
          <a:p>
            <a:pPr lvl="3"/>
            <a:r>
              <a:rPr lang="en-US" sz="2000" b="1" u="sng" dirty="0" smtClean="0">
                <a:latin typeface="Baskerville Old Face" panose="02020602080505020303" pitchFamily="18" charset="0"/>
              </a:rPr>
              <a:t>High school sports have a positive influence on high school students because they teach social skills, reinforce time-management skills, provide exercise and show the benefits of hard work.</a:t>
            </a:r>
          </a:p>
        </p:txBody>
      </p:sp>
      <p:sp>
        <p:nvSpPr>
          <p:cNvPr id="3" name="Title 2"/>
          <p:cNvSpPr>
            <a:spLocks noGrp="1"/>
          </p:cNvSpPr>
          <p:nvPr>
            <p:ph type="title"/>
          </p:nvPr>
        </p:nvSpPr>
        <p:spPr>
          <a:xfrm>
            <a:off x="0" y="76200"/>
            <a:ext cx="8915400" cy="762000"/>
          </a:xfrm>
        </p:spPr>
        <p:txBody>
          <a:bodyPr/>
          <a:lstStyle/>
          <a:p>
            <a:pPr algn="ctr"/>
            <a:r>
              <a:rPr lang="en-US" dirty="0" smtClean="0">
                <a:solidFill>
                  <a:srgbClr val="C00000"/>
                </a:solidFill>
                <a:latin typeface="Baskerville Old Face" panose="02020602080505020303" pitchFamily="18" charset="0"/>
              </a:rPr>
              <a:t>Essay Format</a:t>
            </a:r>
            <a:endParaRPr lang="en-US"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204502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808038"/>
          </a:xfrm>
        </p:spPr>
        <p:txBody>
          <a:bodyPr/>
          <a:lstStyle/>
          <a:p>
            <a:pPr algn="ctr" eaLnBrk="1" hangingPunct="1"/>
            <a:r>
              <a:rPr lang="en-US" altLang="en-US" u="sng" dirty="0" smtClean="0"/>
              <a:t>Enlightened Despots</a:t>
            </a:r>
          </a:p>
        </p:txBody>
      </p:sp>
      <p:sp>
        <p:nvSpPr>
          <p:cNvPr id="29699" name="Rectangle 3"/>
          <p:cNvSpPr>
            <a:spLocks noGrp="1" noChangeArrowheads="1"/>
          </p:cNvSpPr>
          <p:nvPr>
            <p:ph type="body" idx="1"/>
          </p:nvPr>
        </p:nvSpPr>
        <p:spPr>
          <a:xfrm>
            <a:off x="0" y="838200"/>
            <a:ext cx="9144000" cy="6019800"/>
          </a:xfrm>
        </p:spPr>
        <p:txBody>
          <a:bodyPr/>
          <a:lstStyle/>
          <a:p>
            <a:pPr eaLnBrk="1" hangingPunct="1">
              <a:buFontTx/>
              <a:buNone/>
            </a:pPr>
            <a:endParaRPr lang="en-US" altLang="en-US" dirty="0" smtClean="0"/>
          </a:p>
          <a:p>
            <a:pPr eaLnBrk="1" hangingPunct="1">
              <a:buFontTx/>
              <a:buNone/>
            </a:pPr>
            <a:r>
              <a:rPr lang="en-US" altLang="en-US" dirty="0" smtClean="0"/>
              <a:t>Citizens exist 			</a:t>
            </a:r>
          </a:p>
          <a:p>
            <a:pPr eaLnBrk="1" hangingPunct="1">
              <a:buFontTx/>
              <a:buNone/>
            </a:pPr>
            <a:r>
              <a:rPr lang="en-US" altLang="en-US" dirty="0" smtClean="0"/>
              <a:t>to serve the 			             Monarchy exists</a:t>
            </a:r>
          </a:p>
          <a:p>
            <a:pPr eaLnBrk="1" hangingPunct="1">
              <a:buFontTx/>
              <a:buNone/>
            </a:pPr>
            <a:r>
              <a:rPr lang="en-US" altLang="en-US" dirty="0" smtClean="0"/>
              <a:t>Monarchy 				     to serve citizens</a:t>
            </a:r>
          </a:p>
          <a:p>
            <a:pPr eaLnBrk="1" hangingPunct="1"/>
            <a:endParaRPr lang="en-US" altLang="en-US" dirty="0" smtClean="0"/>
          </a:p>
          <a:p>
            <a:pPr marL="109728" indent="0" eaLnBrk="1" hangingPunct="1">
              <a:buNone/>
            </a:pPr>
            <a:endParaRPr lang="en-US" altLang="en-US" dirty="0" smtClean="0"/>
          </a:p>
          <a:p>
            <a:pPr eaLnBrk="1" hangingPunct="1"/>
            <a:r>
              <a:rPr lang="en-US" altLang="en-US" dirty="0" smtClean="0"/>
              <a:t>Frederick the Great (Prussia)</a:t>
            </a:r>
          </a:p>
          <a:p>
            <a:pPr eaLnBrk="1" hangingPunct="1"/>
            <a:r>
              <a:rPr lang="en-US" altLang="en-US" dirty="0" smtClean="0"/>
              <a:t>Joseph II (Austria)</a:t>
            </a:r>
          </a:p>
          <a:p>
            <a:pPr eaLnBrk="1" hangingPunct="1"/>
            <a:r>
              <a:rPr lang="en-US" altLang="en-US" dirty="0" smtClean="0"/>
              <a:t>Catherine the Great (Russia)</a:t>
            </a:r>
          </a:p>
          <a:p>
            <a:pPr eaLnBrk="1" hangingPunct="1"/>
            <a:r>
              <a:rPr lang="en-US" altLang="en-US" dirty="0" smtClean="0"/>
              <a:t>Were all influenced by Enlightenment ideas to try to reform their empires and provide some equality and help to the poor</a:t>
            </a:r>
          </a:p>
        </p:txBody>
      </p:sp>
      <p:sp>
        <p:nvSpPr>
          <p:cNvPr id="29700" name="AutoShape 4"/>
          <p:cNvSpPr>
            <a:spLocks noChangeArrowheads="1"/>
          </p:cNvSpPr>
          <p:nvPr/>
        </p:nvSpPr>
        <p:spPr bwMode="auto">
          <a:xfrm>
            <a:off x="2514600" y="1143000"/>
            <a:ext cx="3429000" cy="1981200"/>
          </a:xfrm>
          <a:prstGeom prst="rightArrow">
            <a:avLst>
              <a:gd name="adj1" fmla="val 50000"/>
              <a:gd name="adj2" fmla="val 4519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u="sng" dirty="0"/>
              <a:t>Enlightenment Ideas</a:t>
            </a:r>
          </a:p>
        </p:txBody>
      </p:sp>
    </p:spTree>
    <p:extLst>
      <p:ext uri="{BB962C8B-B14F-4D97-AF65-F5344CB8AC3E}">
        <p14:creationId xmlns:p14="http://schemas.microsoft.com/office/powerpoint/2010/main" val="4069902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8600"/>
            <a:ext cx="9144000" cy="1295400"/>
          </a:xfrm>
        </p:spPr>
        <p:txBody>
          <a:bodyPr>
            <a:normAutofit fontScale="90000"/>
          </a:bodyPr>
          <a:lstStyle/>
          <a:p>
            <a:pPr eaLnBrk="1" hangingPunct="1"/>
            <a:r>
              <a:rPr lang="en-US" altLang="en-US" sz="4000" b="1" u="sng" dirty="0" smtClean="0"/>
              <a:t>Turning point</a:t>
            </a:r>
            <a:r>
              <a:rPr lang="en-US" altLang="en-US" sz="4000" dirty="0" smtClean="0"/>
              <a:t>: </a:t>
            </a:r>
            <a:r>
              <a:rPr lang="en-US" altLang="en-US" sz="4000" b="1" dirty="0" smtClean="0"/>
              <a:t>The Enlightenment changed EVERYTHING</a:t>
            </a:r>
          </a:p>
        </p:txBody>
      </p:sp>
      <p:sp>
        <p:nvSpPr>
          <p:cNvPr id="30723" name="Rectangle 3"/>
          <p:cNvSpPr>
            <a:spLocks noGrp="1" noChangeArrowheads="1"/>
          </p:cNvSpPr>
          <p:nvPr>
            <p:ph type="body" idx="1"/>
          </p:nvPr>
        </p:nvSpPr>
        <p:spPr>
          <a:xfrm>
            <a:off x="228600" y="2057400"/>
            <a:ext cx="8686800" cy="4648200"/>
          </a:xfrm>
        </p:spPr>
        <p:txBody>
          <a:bodyPr/>
          <a:lstStyle/>
          <a:p>
            <a:pPr eaLnBrk="1" hangingPunct="1"/>
            <a:r>
              <a:rPr lang="en-US" altLang="en-US" b="1" dirty="0" smtClean="0"/>
              <a:t>Inspired the American Revolution</a:t>
            </a:r>
          </a:p>
          <a:p>
            <a:pPr eaLnBrk="1" hangingPunct="1"/>
            <a:r>
              <a:rPr lang="en-US" altLang="en-US" b="1" dirty="0" smtClean="0"/>
              <a:t>American Revolution inspired French Revolution… which led to European nationalism</a:t>
            </a:r>
          </a:p>
          <a:p>
            <a:pPr eaLnBrk="1" hangingPunct="1"/>
            <a:r>
              <a:rPr lang="en-US" altLang="en-US" b="1" dirty="0" smtClean="0"/>
              <a:t>Improved women’s rights</a:t>
            </a:r>
          </a:p>
          <a:p>
            <a:pPr eaLnBrk="1" hangingPunct="1"/>
            <a:r>
              <a:rPr lang="en-US" altLang="en-US" b="1" dirty="0" smtClean="0"/>
              <a:t>Increased educational opportunities</a:t>
            </a:r>
          </a:p>
          <a:p>
            <a:pPr eaLnBrk="1" hangingPunct="1"/>
            <a:r>
              <a:rPr lang="en-US" altLang="en-US" b="1" dirty="0" smtClean="0"/>
              <a:t>Led to the Industrial Revolution</a:t>
            </a:r>
          </a:p>
          <a:p>
            <a:pPr eaLnBrk="1" hangingPunct="1"/>
            <a:r>
              <a:rPr lang="en-US" altLang="en-US" b="1" dirty="0" smtClean="0"/>
              <a:t>Religious freedom</a:t>
            </a:r>
          </a:p>
          <a:p>
            <a:pPr eaLnBrk="1" hangingPunct="1"/>
            <a:r>
              <a:rPr lang="en-US" altLang="en-US" b="1" dirty="0" smtClean="0"/>
              <a:t>Abolishment of torture</a:t>
            </a:r>
          </a:p>
          <a:p>
            <a:pPr eaLnBrk="1" hangingPunct="1">
              <a:buFontTx/>
              <a:buNone/>
            </a:pPr>
            <a:endParaRPr lang="en-US" altLang="en-US" b="1" dirty="0" smtClean="0"/>
          </a:p>
        </p:txBody>
      </p:sp>
    </p:spTree>
    <p:extLst>
      <p:ext uri="{BB962C8B-B14F-4D97-AF65-F5344CB8AC3E}">
        <p14:creationId xmlns:p14="http://schemas.microsoft.com/office/powerpoint/2010/main" val="1862377506"/>
      </p:ext>
    </p:extLst>
  </p:cSld>
  <p:clrMapOvr>
    <a:masterClrMapping/>
  </p:clrMapOvr>
  <p:transition>
    <p:random/>
    <p:sndAc>
      <p:stSnd>
        <p:snd r:embed="rId2" name="coin.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15362"/>
                                        </p:tgtEl>
                                      </p:cBhvr>
                                    </p:animEffect>
                                    <p:animScale>
                                      <p:cBhvr>
                                        <p:cTn id="7" dur="1000" autoRev="1" fill="hold"/>
                                        <p:tgtEl>
                                          <p:spTgt spid="1536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884238"/>
          </a:xfrm>
        </p:spPr>
        <p:txBody>
          <a:bodyPr/>
          <a:lstStyle/>
          <a:p>
            <a:pPr eaLnBrk="1" hangingPunct="1"/>
            <a:r>
              <a:rPr lang="en-US" altLang="en-US" b="1" u="sng" smtClean="0"/>
              <a:t>The assignment:</a:t>
            </a:r>
          </a:p>
        </p:txBody>
      </p:sp>
      <p:sp>
        <p:nvSpPr>
          <p:cNvPr id="32771" name="Rectangle 3"/>
          <p:cNvSpPr>
            <a:spLocks noGrp="1" noChangeArrowheads="1"/>
          </p:cNvSpPr>
          <p:nvPr>
            <p:ph type="body" idx="1"/>
          </p:nvPr>
        </p:nvSpPr>
        <p:spPr>
          <a:xfrm>
            <a:off x="457200" y="990600"/>
            <a:ext cx="8229600" cy="5638800"/>
          </a:xfrm>
        </p:spPr>
        <p:txBody>
          <a:bodyPr/>
          <a:lstStyle/>
          <a:p>
            <a:pPr eaLnBrk="1" hangingPunct="1">
              <a:lnSpc>
                <a:spcPct val="90000"/>
              </a:lnSpc>
            </a:pPr>
            <a:r>
              <a:rPr lang="en-US" altLang="en-US" sz="2800" smtClean="0"/>
              <a:t>Write a 1 page statement of how you would organize society.</a:t>
            </a:r>
          </a:p>
          <a:p>
            <a:pPr eaLnBrk="1" hangingPunct="1">
              <a:lnSpc>
                <a:spcPct val="90000"/>
              </a:lnSpc>
            </a:pPr>
            <a:r>
              <a:rPr lang="en-US" altLang="en-US" sz="2800" smtClean="0"/>
              <a:t>What type of government?</a:t>
            </a:r>
          </a:p>
          <a:p>
            <a:pPr eaLnBrk="1" hangingPunct="1">
              <a:lnSpc>
                <a:spcPct val="90000"/>
              </a:lnSpc>
            </a:pPr>
            <a:r>
              <a:rPr lang="en-US" altLang="en-US" sz="2800" smtClean="0"/>
              <a:t>What would be the role of government?</a:t>
            </a:r>
          </a:p>
          <a:p>
            <a:pPr eaLnBrk="1" hangingPunct="1">
              <a:lnSpc>
                <a:spcPct val="90000"/>
              </a:lnSpc>
            </a:pPr>
            <a:r>
              <a:rPr lang="en-US" altLang="en-US" sz="2800" smtClean="0"/>
              <a:t>What would be the role of citizens?</a:t>
            </a:r>
          </a:p>
          <a:p>
            <a:pPr eaLnBrk="1" hangingPunct="1">
              <a:lnSpc>
                <a:spcPct val="90000"/>
              </a:lnSpc>
            </a:pPr>
            <a:r>
              <a:rPr lang="en-US" altLang="en-US" sz="2800" smtClean="0"/>
              <a:t>Which Enlightenment philosopher's ideas would you use (at least 2)?  Explain in detail </a:t>
            </a:r>
          </a:p>
          <a:p>
            <a:pPr eaLnBrk="1" hangingPunct="1">
              <a:lnSpc>
                <a:spcPct val="90000"/>
              </a:lnSpc>
            </a:pPr>
            <a:r>
              <a:rPr lang="en-US" altLang="en-US" sz="2800" smtClean="0"/>
              <a:t>Which E.P.’s ideas would you definitely not use (at least 1). Explain in detail</a:t>
            </a:r>
            <a:r>
              <a:rPr lang="en-US" altLang="en-US" smtClean="0"/>
              <a:t> </a:t>
            </a:r>
          </a:p>
          <a:p>
            <a:pPr eaLnBrk="1" hangingPunct="1">
              <a:lnSpc>
                <a:spcPct val="90000"/>
              </a:lnSpc>
            </a:pPr>
            <a:r>
              <a:rPr lang="en-US" altLang="en-US" sz="2800" smtClean="0"/>
              <a:t>If you are committed to a form of government unrelated to the Enlightenment, you must cogently explain your position.</a:t>
            </a:r>
          </a:p>
          <a:p>
            <a:pPr eaLnBrk="1" hangingPunct="1">
              <a:lnSpc>
                <a:spcPct val="90000"/>
              </a:lnSpc>
            </a:pPr>
            <a:endParaRPr lang="en-US" altLang="en-US" sz="2800" smtClean="0"/>
          </a:p>
        </p:txBody>
      </p:sp>
    </p:spTree>
    <p:extLst>
      <p:ext uri="{BB962C8B-B14F-4D97-AF65-F5344CB8AC3E}">
        <p14:creationId xmlns:p14="http://schemas.microsoft.com/office/powerpoint/2010/main" val="2180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r>
              <a:rPr lang="en-US" dirty="0" smtClean="0"/>
              <a:t>Some rulers followed the </a:t>
            </a:r>
            <a:r>
              <a:rPr lang="en-US" dirty="0" err="1" smtClean="0"/>
              <a:t>philosophes</a:t>
            </a:r>
            <a:r>
              <a:rPr lang="en-US" dirty="0" smtClean="0"/>
              <a:t> ideas of respecting the people’s rights.</a:t>
            </a:r>
          </a:p>
          <a:p>
            <a:r>
              <a:rPr lang="en-US" dirty="0" smtClean="0"/>
              <a:t>Two desires:</a:t>
            </a:r>
          </a:p>
          <a:p>
            <a:pPr marL="914400" lvl="1" indent="-457200">
              <a:buFont typeface="+mj-lt"/>
              <a:buAutoNum type="arabicPeriod"/>
            </a:pPr>
            <a:r>
              <a:rPr lang="en-US" dirty="0" smtClean="0"/>
              <a:t>Make countries stronger</a:t>
            </a:r>
          </a:p>
          <a:p>
            <a:pPr marL="914400" lvl="1" indent="-457200">
              <a:buFont typeface="+mj-lt"/>
              <a:buAutoNum type="arabicPeriod"/>
            </a:pPr>
            <a:r>
              <a:rPr lang="en-US" dirty="0" smtClean="0"/>
              <a:t>Own rule to be more effective.</a:t>
            </a:r>
          </a:p>
          <a:p>
            <a:pPr marL="514350" indent="-457200"/>
            <a:r>
              <a:rPr lang="en-US" dirty="0" smtClean="0"/>
              <a:t>Most well known were Frederick II of Prussia, Joseph II of Austria, and Catherine the Great of Russia</a:t>
            </a:r>
          </a:p>
        </p:txBody>
      </p:sp>
      <p:sp>
        <p:nvSpPr>
          <p:cNvPr id="4" name="Content Placeholder 3"/>
          <p:cNvSpPr>
            <a:spLocks noGrp="1"/>
          </p:cNvSpPr>
          <p:nvPr>
            <p:ph sz="half" idx="2"/>
          </p:nvPr>
        </p:nvSpPr>
        <p:spPr/>
        <p:txBody>
          <a:bodyPr>
            <a:normAutofit fontScale="85000" lnSpcReduction="20000"/>
          </a:bodyPr>
          <a:lstStyle/>
          <a:p>
            <a:r>
              <a:rPr lang="en-US" dirty="0" smtClean="0"/>
              <a:t>Frederick the Great</a:t>
            </a:r>
          </a:p>
          <a:p>
            <a:pPr lvl="1"/>
            <a:r>
              <a:rPr lang="en-US" dirty="0" smtClean="0"/>
              <a:t> Called himself the “first servant of the state.”  Goal was to serve and strengthen </a:t>
            </a:r>
            <a:r>
              <a:rPr lang="en-US" dirty="0" err="1" smtClean="0"/>
              <a:t>gov’t</a:t>
            </a:r>
            <a:r>
              <a:rPr lang="en-US" dirty="0" smtClean="0"/>
              <a:t>. </a:t>
            </a:r>
          </a:p>
          <a:p>
            <a:r>
              <a:rPr lang="en-US" dirty="0" smtClean="0"/>
              <a:t>Joseph II </a:t>
            </a:r>
            <a:r>
              <a:rPr lang="en-US" dirty="0" smtClean="0">
                <a:sym typeface="Wingdings" pitchFamily="2" charset="2"/>
              </a:rPr>
              <a:t> most radical</a:t>
            </a:r>
          </a:p>
          <a:p>
            <a:pPr lvl="1"/>
            <a:r>
              <a:rPr lang="en-US" dirty="0" smtClean="0">
                <a:sym typeface="Wingdings" pitchFamily="2" charset="2"/>
              </a:rPr>
              <a:t>Legal reforms. Freedom of the press and worship.</a:t>
            </a:r>
          </a:p>
          <a:p>
            <a:pPr lvl="1"/>
            <a:r>
              <a:rPr lang="en-US" dirty="0" smtClean="0">
                <a:sym typeface="Wingdings" pitchFamily="2" charset="2"/>
              </a:rPr>
              <a:t>Abolished serfdom.</a:t>
            </a:r>
          </a:p>
          <a:p>
            <a:pPr lvl="1"/>
            <a:r>
              <a:rPr lang="en-US" dirty="0" smtClean="0">
                <a:sym typeface="Wingdings" pitchFamily="2" charset="2"/>
              </a:rPr>
              <a:t>All reforms undone after death</a:t>
            </a:r>
          </a:p>
          <a:p>
            <a:r>
              <a:rPr lang="en-US" dirty="0" smtClean="0">
                <a:sym typeface="Wingdings" pitchFamily="2" charset="2"/>
              </a:rPr>
              <a:t>Catherine the Great</a:t>
            </a:r>
          </a:p>
          <a:p>
            <a:pPr lvl="1"/>
            <a:r>
              <a:rPr lang="en-US" dirty="0" smtClean="0">
                <a:sym typeface="Wingdings" pitchFamily="2" charset="2"/>
              </a:rPr>
              <a:t>Wished for major reforms</a:t>
            </a:r>
          </a:p>
          <a:p>
            <a:pPr lvl="1"/>
            <a:r>
              <a:rPr lang="en-US" dirty="0" smtClean="0">
                <a:sym typeface="Wingdings" pitchFamily="2" charset="2"/>
              </a:rPr>
              <a:t>Never came and gave loyalty to nobles.</a:t>
            </a:r>
            <a:endParaRPr lang="en-US" dirty="0" smtClean="0"/>
          </a:p>
        </p:txBody>
      </p:sp>
      <p:sp>
        <p:nvSpPr>
          <p:cNvPr id="2" name="Title 1"/>
          <p:cNvSpPr>
            <a:spLocks noGrp="1"/>
          </p:cNvSpPr>
          <p:nvPr>
            <p:ph type="title"/>
          </p:nvPr>
        </p:nvSpPr>
        <p:spPr/>
        <p:txBody>
          <a:bodyPr/>
          <a:lstStyle/>
          <a:p>
            <a:r>
              <a:rPr lang="en-US" dirty="0" smtClean="0"/>
              <a:t>Enlightened Despots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 from="(-#ppt_w/2)" to="(#ppt_x)" calcmode="lin" valueType="num">
                                      <p:cBhvr>
                                        <p:cTn id="47" dur="600" fill="hold">
                                          <p:stCondLst>
                                            <p:cond delay="0"/>
                                          </p:stCondLst>
                                        </p:cTn>
                                        <p:tgtEl>
                                          <p:spTgt spid="4">
                                            <p:txEl>
                                              <p:pRg st="0" end="0"/>
                                            </p:txEl>
                                          </p:spTgt>
                                        </p:tgtEl>
                                        <p:attrNameLst>
                                          <p:attrName>ppt_x</p:attrName>
                                        </p:attrNameLst>
                                      </p:cBhvr>
                                    </p:anim>
                                    <p:anim from="0" to="-1.0" calcmode="lin" valueType="num">
                                      <p:cBhvr>
                                        <p:cTn id="48" dur="200" decel="50000" autoRev="1" fill="hold">
                                          <p:stCondLst>
                                            <p:cond delay="600"/>
                                          </p:stCondLst>
                                        </p:cTn>
                                        <p:tgtEl>
                                          <p:spTgt spid="4">
                                            <p:txEl>
                                              <p:pRg st="0" end="0"/>
                                            </p:txEl>
                                          </p:spTgt>
                                        </p:tgtEl>
                                        <p:attrNameLst>
                                          <p:attrName>xshear</p:attrName>
                                        </p:attrNameLst>
                                      </p:cBhvr>
                                    </p:anim>
                                    <p:animScale>
                                      <p:cBhvr>
                                        <p:cTn id="49" dur="200" decel="100000" autoRev="1" fill="hold">
                                          <p:stCondLst>
                                            <p:cond delay="600"/>
                                          </p:stCondLst>
                                        </p:cTn>
                                        <p:tgtEl>
                                          <p:spTgt spid="4">
                                            <p:txEl>
                                              <p:pRg st="0" end="0"/>
                                            </p:txEl>
                                          </p:spTgt>
                                        </p:tgtEl>
                                      </p:cBhvr>
                                      <p:from x="100000" y="100000"/>
                                      <p:to x="80000" y="100000"/>
                                    </p:animScale>
                                    <p:anim by="(#ppt_h/3+#ppt_w*0.1)" calcmode="lin" valueType="num">
                                      <p:cBhvr additive="sum">
                                        <p:cTn id="50" dur="200" decel="100000" autoRev="1" fill="hold">
                                          <p:stCondLst>
                                            <p:cond delay="600"/>
                                          </p:stCondLst>
                                        </p:cTn>
                                        <p:tgtEl>
                                          <p:spTgt spid="4">
                                            <p:txEl>
                                              <p:pRg st="0" end="0"/>
                                            </p:txEl>
                                          </p:spTgt>
                                        </p:tgtEl>
                                        <p:attrNameLst>
                                          <p:attrName>ppt_x</p:attrName>
                                        </p:attrNameLst>
                                      </p:cBhvr>
                                    </p:anim>
                                  </p:childTnLst>
                                </p:cTn>
                              </p:par>
                              <p:par>
                                <p:cTn id="51" presetID="34" presetClass="entr" presetSubtype="0" fill="hold" grpId="0" nodeType="with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 from="(-#ppt_w/2)" to="(#ppt_x)" calcmode="lin" valueType="num">
                                      <p:cBhvr>
                                        <p:cTn id="53" dur="600" fill="hold">
                                          <p:stCondLst>
                                            <p:cond delay="0"/>
                                          </p:stCondLst>
                                        </p:cTn>
                                        <p:tgtEl>
                                          <p:spTgt spid="4">
                                            <p:txEl>
                                              <p:pRg st="1" end="1"/>
                                            </p:txEl>
                                          </p:spTgt>
                                        </p:tgtEl>
                                        <p:attrNameLst>
                                          <p:attrName>ppt_x</p:attrName>
                                        </p:attrNameLst>
                                      </p:cBhvr>
                                    </p:anim>
                                    <p:anim from="0" to="-1.0" calcmode="lin" valueType="num">
                                      <p:cBhvr>
                                        <p:cTn id="54" dur="200" decel="50000" autoRev="1" fill="hold">
                                          <p:stCondLst>
                                            <p:cond delay="600"/>
                                          </p:stCondLst>
                                        </p:cTn>
                                        <p:tgtEl>
                                          <p:spTgt spid="4">
                                            <p:txEl>
                                              <p:pRg st="1" end="1"/>
                                            </p:txEl>
                                          </p:spTgt>
                                        </p:tgtEl>
                                        <p:attrNameLst>
                                          <p:attrName>xshear</p:attrName>
                                        </p:attrNameLst>
                                      </p:cBhvr>
                                    </p:anim>
                                    <p:animScale>
                                      <p:cBhvr>
                                        <p:cTn id="55" dur="200" decel="100000" autoRev="1" fill="hold">
                                          <p:stCondLst>
                                            <p:cond delay="600"/>
                                          </p:stCondLst>
                                        </p:cTn>
                                        <p:tgtEl>
                                          <p:spTgt spid="4">
                                            <p:txEl>
                                              <p:pRg st="1" end="1"/>
                                            </p:txEl>
                                          </p:spTgt>
                                        </p:tgtEl>
                                      </p:cBhvr>
                                      <p:from x="100000" y="100000"/>
                                      <p:to x="80000" y="100000"/>
                                    </p:animScale>
                                    <p:anim by="(#ppt_h/3+#ppt_w*0.1)" calcmode="lin" valueType="num">
                                      <p:cBhvr additive="sum">
                                        <p:cTn id="56" dur="200" decel="100000" autoRev="1" fill="hold">
                                          <p:stCondLst>
                                            <p:cond delay="600"/>
                                          </p:stCondLst>
                                        </p:cTn>
                                        <p:tgtEl>
                                          <p:spTgt spid="4">
                                            <p:txEl>
                                              <p:pRg st="1" end="1"/>
                                            </p:txEl>
                                          </p:spTgt>
                                        </p:tgtEl>
                                        <p:attrNameLst>
                                          <p:attrName>ppt_x</p:attrName>
                                        </p:attrNameLst>
                                      </p:cBhvr>
                                    </p:anim>
                                  </p:childTnLst>
                                </p:cTn>
                              </p:par>
                            </p:childTnLst>
                          </p:cTn>
                        </p:par>
                      </p:childTnLst>
                    </p:cTn>
                  </p:par>
                  <p:par>
                    <p:cTn id="57" fill="hold">
                      <p:stCondLst>
                        <p:cond delay="indefinite"/>
                      </p:stCondLst>
                      <p:childTnLst>
                        <p:par>
                          <p:cTn id="58" fill="hold">
                            <p:stCondLst>
                              <p:cond delay="0"/>
                            </p:stCondLst>
                            <p:childTnLst>
                              <p:par>
                                <p:cTn id="59" presetID="34" presetClass="entr" presetSubtype="0"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from="(-#ppt_w/2)" to="(#ppt_x)" calcmode="lin" valueType="num">
                                      <p:cBhvr>
                                        <p:cTn id="61" dur="600" fill="hold">
                                          <p:stCondLst>
                                            <p:cond delay="0"/>
                                          </p:stCondLst>
                                        </p:cTn>
                                        <p:tgtEl>
                                          <p:spTgt spid="4">
                                            <p:txEl>
                                              <p:pRg st="2" end="2"/>
                                            </p:txEl>
                                          </p:spTgt>
                                        </p:tgtEl>
                                        <p:attrNameLst>
                                          <p:attrName>ppt_x</p:attrName>
                                        </p:attrNameLst>
                                      </p:cBhvr>
                                    </p:anim>
                                    <p:anim from="0" to="-1.0" calcmode="lin" valueType="num">
                                      <p:cBhvr>
                                        <p:cTn id="62" dur="200" decel="50000" autoRev="1" fill="hold">
                                          <p:stCondLst>
                                            <p:cond delay="600"/>
                                          </p:stCondLst>
                                        </p:cTn>
                                        <p:tgtEl>
                                          <p:spTgt spid="4">
                                            <p:txEl>
                                              <p:pRg st="2" end="2"/>
                                            </p:txEl>
                                          </p:spTgt>
                                        </p:tgtEl>
                                        <p:attrNameLst>
                                          <p:attrName>xshear</p:attrName>
                                        </p:attrNameLst>
                                      </p:cBhvr>
                                    </p:anim>
                                    <p:animScale>
                                      <p:cBhvr>
                                        <p:cTn id="63" dur="200" decel="100000" autoRev="1" fill="hold">
                                          <p:stCondLst>
                                            <p:cond delay="600"/>
                                          </p:stCondLst>
                                        </p:cTn>
                                        <p:tgtEl>
                                          <p:spTgt spid="4">
                                            <p:txEl>
                                              <p:pRg st="2" end="2"/>
                                            </p:txEl>
                                          </p:spTgt>
                                        </p:tgtEl>
                                      </p:cBhvr>
                                      <p:from x="100000" y="100000"/>
                                      <p:to x="80000" y="100000"/>
                                    </p:animScale>
                                    <p:anim by="(#ppt_h/3+#ppt_w*0.1)" calcmode="lin" valueType="num">
                                      <p:cBhvr additive="sum">
                                        <p:cTn id="64" dur="200" decel="100000" autoRev="1" fill="hold">
                                          <p:stCondLst>
                                            <p:cond delay="600"/>
                                          </p:stCondLst>
                                        </p:cTn>
                                        <p:tgtEl>
                                          <p:spTgt spid="4">
                                            <p:txEl>
                                              <p:pRg st="2" end="2"/>
                                            </p:txEl>
                                          </p:spTgt>
                                        </p:tgtEl>
                                        <p:attrNameLst>
                                          <p:attrName>ppt_x</p:attrName>
                                        </p:attrNameLst>
                                      </p:cBhvr>
                                    </p:anim>
                                  </p:childTnLst>
                                </p:cTn>
                              </p:par>
                              <p:par>
                                <p:cTn id="65" presetID="34" presetClass="entr" presetSubtype="0" fill="hold" grpId="0" nodeType="with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from="(-#ppt_w/2)" to="(#ppt_x)" calcmode="lin" valueType="num">
                                      <p:cBhvr>
                                        <p:cTn id="67" dur="600" fill="hold">
                                          <p:stCondLst>
                                            <p:cond delay="0"/>
                                          </p:stCondLst>
                                        </p:cTn>
                                        <p:tgtEl>
                                          <p:spTgt spid="4">
                                            <p:txEl>
                                              <p:pRg st="3" end="3"/>
                                            </p:txEl>
                                          </p:spTgt>
                                        </p:tgtEl>
                                        <p:attrNameLst>
                                          <p:attrName>ppt_x</p:attrName>
                                        </p:attrNameLst>
                                      </p:cBhvr>
                                    </p:anim>
                                    <p:anim from="0" to="-1.0" calcmode="lin" valueType="num">
                                      <p:cBhvr>
                                        <p:cTn id="68" dur="200" decel="50000" autoRev="1" fill="hold">
                                          <p:stCondLst>
                                            <p:cond delay="600"/>
                                          </p:stCondLst>
                                        </p:cTn>
                                        <p:tgtEl>
                                          <p:spTgt spid="4">
                                            <p:txEl>
                                              <p:pRg st="3" end="3"/>
                                            </p:txEl>
                                          </p:spTgt>
                                        </p:tgtEl>
                                        <p:attrNameLst>
                                          <p:attrName>xshear</p:attrName>
                                        </p:attrNameLst>
                                      </p:cBhvr>
                                    </p:anim>
                                    <p:animScale>
                                      <p:cBhvr>
                                        <p:cTn id="69" dur="200" decel="100000" autoRev="1" fill="hold">
                                          <p:stCondLst>
                                            <p:cond delay="600"/>
                                          </p:stCondLst>
                                        </p:cTn>
                                        <p:tgtEl>
                                          <p:spTgt spid="4">
                                            <p:txEl>
                                              <p:pRg st="3" end="3"/>
                                            </p:txEl>
                                          </p:spTgt>
                                        </p:tgtEl>
                                      </p:cBhvr>
                                      <p:from x="100000" y="100000"/>
                                      <p:to x="80000" y="100000"/>
                                    </p:animScale>
                                    <p:anim by="(#ppt_h/3+#ppt_w*0.1)" calcmode="lin" valueType="num">
                                      <p:cBhvr additive="sum">
                                        <p:cTn id="70" dur="200" decel="100000" autoRev="1" fill="hold">
                                          <p:stCondLst>
                                            <p:cond delay="600"/>
                                          </p:stCondLst>
                                        </p:cTn>
                                        <p:tgtEl>
                                          <p:spTgt spid="4">
                                            <p:txEl>
                                              <p:pRg st="3" end="3"/>
                                            </p:txEl>
                                          </p:spTgt>
                                        </p:tgtEl>
                                        <p:attrNameLst>
                                          <p:attrName>ppt_x</p:attrName>
                                        </p:attrNameLst>
                                      </p:cBhvr>
                                    </p:anim>
                                  </p:childTnLst>
                                </p:cTn>
                              </p:par>
                              <p:par>
                                <p:cTn id="71" presetID="34" presetClass="entr" presetSubtype="0" fill="hold" grpId="0" nodeType="with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from="(-#ppt_w/2)" to="(#ppt_x)" calcmode="lin" valueType="num">
                                      <p:cBhvr>
                                        <p:cTn id="73" dur="600" fill="hold">
                                          <p:stCondLst>
                                            <p:cond delay="0"/>
                                          </p:stCondLst>
                                        </p:cTn>
                                        <p:tgtEl>
                                          <p:spTgt spid="4">
                                            <p:txEl>
                                              <p:pRg st="4" end="4"/>
                                            </p:txEl>
                                          </p:spTgt>
                                        </p:tgtEl>
                                        <p:attrNameLst>
                                          <p:attrName>ppt_x</p:attrName>
                                        </p:attrNameLst>
                                      </p:cBhvr>
                                    </p:anim>
                                    <p:anim from="0" to="-1.0" calcmode="lin" valueType="num">
                                      <p:cBhvr>
                                        <p:cTn id="74" dur="200" decel="50000" autoRev="1" fill="hold">
                                          <p:stCondLst>
                                            <p:cond delay="600"/>
                                          </p:stCondLst>
                                        </p:cTn>
                                        <p:tgtEl>
                                          <p:spTgt spid="4">
                                            <p:txEl>
                                              <p:pRg st="4" end="4"/>
                                            </p:txEl>
                                          </p:spTgt>
                                        </p:tgtEl>
                                        <p:attrNameLst>
                                          <p:attrName>xshear</p:attrName>
                                        </p:attrNameLst>
                                      </p:cBhvr>
                                    </p:anim>
                                    <p:animScale>
                                      <p:cBhvr>
                                        <p:cTn id="75" dur="200" decel="100000" autoRev="1" fill="hold">
                                          <p:stCondLst>
                                            <p:cond delay="600"/>
                                          </p:stCondLst>
                                        </p:cTn>
                                        <p:tgtEl>
                                          <p:spTgt spid="4">
                                            <p:txEl>
                                              <p:pRg st="4" end="4"/>
                                            </p:txEl>
                                          </p:spTgt>
                                        </p:tgtEl>
                                      </p:cBhvr>
                                      <p:from x="100000" y="100000"/>
                                      <p:to x="80000" y="100000"/>
                                    </p:animScale>
                                    <p:anim by="(#ppt_h/3+#ppt_w*0.1)" calcmode="lin" valueType="num">
                                      <p:cBhvr additive="sum">
                                        <p:cTn id="76" dur="200" decel="100000" autoRev="1" fill="hold">
                                          <p:stCondLst>
                                            <p:cond delay="600"/>
                                          </p:stCondLst>
                                        </p:cTn>
                                        <p:tgtEl>
                                          <p:spTgt spid="4">
                                            <p:txEl>
                                              <p:pRg st="4" end="4"/>
                                            </p:txEl>
                                          </p:spTgt>
                                        </p:tgtEl>
                                        <p:attrNameLst>
                                          <p:attrName>ppt_x</p:attrName>
                                        </p:attrNameLst>
                                      </p:cBhvr>
                                    </p:anim>
                                  </p:childTnLst>
                                </p:cTn>
                              </p:par>
                              <p:par>
                                <p:cTn id="77" presetID="34" presetClass="entr" presetSubtype="0" fill="hold" grpId="0" nodeType="with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from="(-#ppt_w/2)" to="(#ppt_x)" calcmode="lin" valueType="num">
                                      <p:cBhvr>
                                        <p:cTn id="79" dur="600" fill="hold">
                                          <p:stCondLst>
                                            <p:cond delay="0"/>
                                          </p:stCondLst>
                                        </p:cTn>
                                        <p:tgtEl>
                                          <p:spTgt spid="4">
                                            <p:txEl>
                                              <p:pRg st="5" end="5"/>
                                            </p:txEl>
                                          </p:spTgt>
                                        </p:tgtEl>
                                        <p:attrNameLst>
                                          <p:attrName>ppt_x</p:attrName>
                                        </p:attrNameLst>
                                      </p:cBhvr>
                                    </p:anim>
                                    <p:anim from="0" to="-1.0" calcmode="lin" valueType="num">
                                      <p:cBhvr>
                                        <p:cTn id="80" dur="200" decel="50000" autoRev="1" fill="hold">
                                          <p:stCondLst>
                                            <p:cond delay="600"/>
                                          </p:stCondLst>
                                        </p:cTn>
                                        <p:tgtEl>
                                          <p:spTgt spid="4">
                                            <p:txEl>
                                              <p:pRg st="5" end="5"/>
                                            </p:txEl>
                                          </p:spTgt>
                                        </p:tgtEl>
                                        <p:attrNameLst>
                                          <p:attrName>xshear</p:attrName>
                                        </p:attrNameLst>
                                      </p:cBhvr>
                                    </p:anim>
                                    <p:animScale>
                                      <p:cBhvr>
                                        <p:cTn id="81" dur="200" decel="100000" autoRev="1" fill="hold">
                                          <p:stCondLst>
                                            <p:cond delay="600"/>
                                          </p:stCondLst>
                                        </p:cTn>
                                        <p:tgtEl>
                                          <p:spTgt spid="4">
                                            <p:txEl>
                                              <p:pRg st="5" end="5"/>
                                            </p:txEl>
                                          </p:spTgt>
                                        </p:tgtEl>
                                      </p:cBhvr>
                                      <p:from x="100000" y="100000"/>
                                      <p:to x="80000" y="100000"/>
                                    </p:animScale>
                                    <p:anim by="(#ppt_h/3+#ppt_w*0.1)" calcmode="lin" valueType="num">
                                      <p:cBhvr additive="sum">
                                        <p:cTn id="82" dur="200" decel="100000" autoRev="1" fill="hold">
                                          <p:stCondLst>
                                            <p:cond delay="600"/>
                                          </p:stCondLst>
                                        </p:cTn>
                                        <p:tgtEl>
                                          <p:spTgt spid="4">
                                            <p:txEl>
                                              <p:pRg st="5" end="5"/>
                                            </p:txEl>
                                          </p:spTgt>
                                        </p:tgtEl>
                                        <p:attrNameLst>
                                          <p:attrName>ppt_x</p:attrName>
                                        </p:attrNameLst>
                                      </p:cBhvr>
                                    </p:anim>
                                  </p:childTnLst>
                                </p:cTn>
                              </p:par>
                            </p:childTnLst>
                          </p:cTn>
                        </p:par>
                      </p:childTnLst>
                    </p:cTn>
                  </p:par>
                  <p:par>
                    <p:cTn id="83" fill="hold">
                      <p:stCondLst>
                        <p:cond delay="indefinite"/>
                      </p:stCondLst>
                      <p:childTnLst>
                        <p:par>
                          <p:cTn id="84" fill="hold">
                            <p:stCondLst>
                              <p:cond delay="0"/>
                            </p:stCondLst>
                            <p:childTnLst>
                              <p:par>
                                <p:cTn id="85" presetID="34" presetClass="entr" presetSubtype="0" fill="hold" grpId="0" nodeType="clickEffect">
                                  <p:stCondLst>
                                    <p:cond delay="0"/>
                                  </p:stCondLst>
                                  <p:childTnLst>
                                    <p:set>
                                      <p:cBhvr>
                                        <p:cTn id="86" dur="1" fill="hold">
                                          <p:stCondLst>
                                            <p:cond delay="0"/>
                                          </p:stCondLst>
                                        </p:cTn>
                                        <p:tgtEl>
                                          <p:spTgt spid="4">
                                            <p:txEl>
                                              <p:pRg st="6" end="6"/>
                                            </p:txEl>
                                          </p:spTgt>
                                        </p:tgtEl>
                                        <p:attrNameLst>
                                          <p:attrName>style.visibility</p:attrName>
                                        </p:attrNameLst>
                                      </p:cBhvr>
                                      <p:to>
                                        <p:strVal val="visible"/>
                                      </p:to>
                                    </p:set>
                                    <p:anim from="(-#ppt_w/2)" to="(#ppt_x)" calcmode="lin" valueType="num">
                                      <p:cBhvr>
                                        <p:cTn id="87" dur="600" fill="hold">
                                          <p:stCondLst>
                                            <p:cond delay="0"/>
                                          </p:stCondLst>
                                        </p:cTn>
                                        <p:tgtEl>
                                          <p:spTgt spid="4">
                                            <p:txEl>
                                              <p:pRg st="6" end="6"/>
                                            </p:txEl>
                                          </p:spTgt>
                                        </p:tgtEl>
                                        <p:attrNameLst>
                                          <p:attrName>ppt_x</p:attrName>
                                        </p:attrNameLst>
                                      </p:cBhvr>
                                    </p:anim>
                                    <p:anim from="0" to="-1.0" calcmode="lin" valueType="num">
                                      <p:cBhvr>
                                        <p:cTn id="88" dur="200" decel="50000" autoRev="1" fill="hold">
                                          <p:stCondLst>
                                            <p:cond delay="600"/>
                                          </p:stCondLst>
                                        </p:cTn>
                                        <p:tgtEl>
                                          <p:spTgt spid="4">
                                            <p:txEl>
                                              <p:pRg st="6" end="6"/>
                                            </p:txEl>
                                          </p:spTgt>
                                        </p:tgtEl>
                                        <p:attrNameLst>
                                          <p:attrName>xshear</p:attrName>
                                        </p:attrNameLst>
                                      </p:cBhvr>
                                    </p:anim>
                                    <p:animScale>
                                      <p:cBhvr>
                                        <p:cTn id="89" dur="200" decel="100000" autoRev="1" fill="hold">
                                          <p:stCondLst>
                                            <p:cond delay="600"/>
                                          </p:stCondLst>
                                        </p:cTn>
                                        <p:tgtEl>
                                          <p:spTgt spid="4">
                                            <p:txEl>
                                              <p:pRg st="6" end="6"/>
                                            </p:txEl>
                                          </p:spTgt>
                                        </p:tgtEl>
                                      </p:cBhvr>
                                      <p:from x="100000" y="100000"/>
                                      <p:to x="80000" y="100000"/>
                                    </p:animScale>
                                    <p:anim by="(#ppt_h/3+#ppt_w*0.1)" calcmode="lin" valueType="num">
                                      <p:cBhvr additive="sum">
                                        <p:cTn id="90" dur="200" decel="100000" autoRev="1" fill="hold">
                                          <p:stCondLst>
                                            <p:cond delay="600"/>
                                          </p:stCondLst>
                                        </p:cTn>
                                        <p:tgtEl>
                                          <p:spTgt spid="4">
                                            <p:txEl>
                                              <p:pRg st="6" end="6"/>
                                            </p:txEl>
                                          </p:spTgt>
                                        </p:tgtEl>
                                        <p:attrNameLst>
                                          <p:attrName>ppt_x</p:attrName>
                                        </p:attrNameLst>
                                      </p:cBhvr>
                                    </p:anim>
                                  </p:childTnLst>
                                </p:cTn>
                              </p:par>
                              <p:par>
                                <p:cTn id="91" presetID="34" presetClass="entr" presetSubtype="0" fill="hold" grpId="0" nodeType="withEffect">
                                  <p:stCondLst>
                                    <p:cond delay="0"/>
                                  </p:stCondLst>
                                  <p:childTnLst>
                                    <p:set>
                                      <p:cBhvr>
                                        <p:cTn id="92" dur="1" fill="hold">
                                          <p:stCondLst>
                                            <p:cond delay="0"/>
                                          </p:stCondLst>
                                        </p:cTn>
                                        <p:tgtEl>
                                          <p:spTgt spid="4">
                                            <p:txEl>
                                              <p:pRg st="7" end="7"/>
                                            </p:txEl>
                                          </p:spTgt>
                                        </p:tgtEl>
                                        <p:attrNameLst>
                                          <p:attrName>style.visibility</p:attrName>
                                        </p:attrNameLst>
                                      </p:cBhvr>
                                      <p:to>
                                        <p:strVal val="visible"/>
                                      </p:to>
                                    </p:set>
                                    <p:anim from="(-#ppt_w/2)" to="(#ppt_x)" calcmode="lin" valueType="num">
                                      <p:cBhvr>
                                        <p:cTn id="93" dur="600" fill="hold">
                                          <p:stCondLst>
                                            <p:cond delay="0"/>
                                          </p:stCondLst>
                                        </p:cTn>
                                        <p:tgtEl>
                                          <p:spTgt spid="4">
                                            <p:txEl>
                                              <p:pRg st="7" end="7"/>
                                            </p:txEl>
                                          </p:spTgt>
                                        </p:tgtEl>
                                        <p:attrNameLst>
                                          <p:attrName>ppt_x</p:attrName>
                                        </p:attrNameLst>
                                      </p:cBhvr>
                                    </p:anim>
                                    <p:anim from="0" to="-1.0" calcmode="lin" valueType="num">
                                      <p:cBhvr>
                                        <p:cTn id="94" dur="200" decel="50000" autoRev="1" fill="hold">
                                          <p:stCondLst>
                                            <p:cond delay="600"/>
                                          </p:stCondLst>
                                        </p:cTn>
                                        <p:tgtEl>
                                          <p:spTgt spid="4">
                                            <p:txEl>
                                              <p:pRg st="7" end="7"/>
                                            </p:txEl>
                                          </p:spTgt>
                                        </p:tgtEl>
                                        <p:attrNameLst>
                                          <p:attrName>xshear</p:attrName>
                                        </p:attrNameLst>
                                      </p:cBhvr>
                                    </p:anim>
                                    <p:animScale>
                                      <p:cBhvr>
                                        <p:cTn id="95" dur="200" decel="100000" autoRev="1" fill="hold">
                                          <p:stCondLst>
                                            <p:cond delay="600"/>
                                          </p:stCondLst>
                                        </p:cTn>
                                        <p:tgtEl>
                                          <p:spTgt spid="4">
                                            <p:txEl>
                                              <p:pRg st="7" end="7"/>
                                            </p:txEl>
                                          </p:spTgt>
                                        </p:tgtEl>
                                      </p:cBhvr>
                                      <p:from x="100000" y="100000"/>
                                      <p:to x="80000" y="100000"/>
                                    </p:animScale>
                                    <p:anim by="(#ppt_h/3+#ppt_w*0.1)" calcmode="lin" valueType="num">
                                      <p:cBhvr additive="sum">
                                        <p:cTn id="96" dur="200" decel="100000" autoRev="1" fill="hold">
                                          <p:stCondLst>
                                            <p:cond delay="600"/>
                                          </p:stCondLst>
                                        </p:cTn>
                                        <p:tgtEl>
                                          <p:spTgt spid="4">
                                            <p:txEl>
                                              <p:pRg st="7" end="7"/>
                                            </p:txEl>
                                          </p:spTgt>
                                        </p:tgtEl>
                                        <p:attrNameLst>
                                          <p:attrName>ppt_x</p:attrName>
                                        </p:attrNameLst>
                                      </p:cBhvr>
                                    </p:anim>
                                  </p:childTnLst>
                                </p:cTn>
                              </p:par>
                              <p:par>
                                <p:cTn id="97" presetID="34" presetClass="entr" presetSubtype="0" fill="hold" grpId="0" nodeType="withEffect">
                                  <p:stCondLst>
                                    <p:cond delay="0"/>
                                  </p:stCondLst>
                                  <p:childTnLst>
                                    <p:set>
                                      <p:cBhvr>
                                        <p:cTn id="98" dur="1" fill="hold">
                                          <p:stCondLst>
                                            <p:cond delay="0"/>
                                          </p:stCondLst>
                                        </p:cTn>
                                        <p:tgtEl>
                                          <p:spTgt spid="4">
                                            <p:txEl>
                                              <p:pRg st="8" end="8"/>
                                            </p:txEl>
                                          </p:spTgt>
                                        </p:tgtEl>
                                        <p:attrNameLst>
                                          <p:attrName>style.visibility</p:attrName>
                                        </p:attrNameLst>
                                      </p:cBhvr>
                                      <p:to>
                                        <p:strVal val="visible"/>
                                      </p:to>
                                    </p:set>
                                    <p:anim from="(-#ppt_w/2)" to="(#ppt_x)" calcmode="lin" valueType="num">
                                      <p:cBhvr>
                                        <p:cTn id="99" dur="600" fill="hold">
                                          <p:stCondLst>
                                            <p:cond delay="0"/>
                                          </p:stCondLst>
                                        </p:cTn>
                                        <p:tgtEl>
                                          <p:spTgt spid="4">
                                            <p:txEl>
                                              <p:pRg st="8" end="8"/>
                                            </p:txEl>
                                          </p:spTgt>
                                        </p:tgtEl>
                                        <p:attrNameLst>
                                          <p:attrName>ppt_x</p:attrName>
                                        </p:attrNameLst>
                                      </p:cBhvr>
                                    </p:anim>
                                    <p:anim from="0" to="-1.0" calcmode="lin" valueType="num">
                                      <p:cBhvr>
                                        <p:cTn id="100" dur="200" decel="50000" autoRev="1" fill="hold">
                                          <p:stCondLst>
                                            <p:cond delay="600"/>
                                          </p:stCondLst>
                                        </p:cTn>
                                        <p:tgtEl>
                                          <p:spTgt spid="4">
                                            <p:txEl>
                                              <p:pRg st="8" end="8"/>
                                            </p:txEl>
                                          </p:spTgt>
                                        </p:tgtEl>
                                        <p:attrNameLst>
                                          <p:attrName>xshear</p:attrName>
                                        </p:attrNameLst>
                                      </p:cBhvr>
                                    </p:anim>
                                    <p:animScale>
                                      <p:cBhvr>
                                        <p:cTn id="101" dur="200" decel="100000" autoRev="1" fill="hold">
                                          <p:stCondLst>
                                            <p:cond delay="600"/>
                                          </p:stCondLst>
                                        </p:cTn>
                                        <p:tgtEl>
                                          <p:spTgt spid="4">
                                            <p:txEl>
                                              <p:pRg st="8" end="8"/>
                                            </p:txEl>
                                          </p:spTgt>
                                        </p:tgtEl>
                                      </p:cBhvr>
                                      <p:from x="100000" y="100000"/>
                                      <p:to x="80000" y="100000"/>
                                    </p:animScale>
                                    <p:anim by="(#ppt_h/3+#ppt_w*0.1)" calcmode="lin" valueType="num">
                                      <p:cBhvr additive="sum">
                                        <p:cTn id="102" dur="200" decel="100000" autoRev="1" fill="hold">
                                          <p:stCondLst>
                                            <p:cond delay="600"/>
                                          </p:stCondLst>
                                        </p:cTn>
                                        <p:tgtEl>
                                          <p:spTgt spid="4">
                                            <p:txEl>
                                              <p:pRg st="8" end="8"/>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r>
              <a:rPr lang="en-US" dirty="0" smtClean="0"/>
              <a:t>Create a flashcard for each of the below people from the Age of Reason. On one side of the card put the name of the person and on the other side put who they were, why they were so important, and/or what they invented.</a:t>
            </a:r>
          </a:p>
          <a:p>
            <a:pPr lvl="1"/>
            <a:r>
              <a:rPr lang="en-US" dirty="0" smtClean="0"/>
              <a:t>Montesquieu</a:t>
            </a:r>
          </a:p>
          <a:p>
            <a:pPr lvl="1"/>
            <a:r>
              <a:rPr lang="en-US" dirty="0" smtClean="0"/>
              <a:t>Thomas Hobbes</a:t>
            </a:r>
          </a:p>
          <a:p>
            <a:pPr lvl="1"/>
            <a:r>
              <a:rPr lang="en-US" dirty="0" smtClean="0"/>
              <a:t>John Locke</a:t>
            </a:r>
          </a:p>
          <a:p>
            <a:pPr lvl="1"/>
            <a:r>
              <a:rPr lang="en-US" dirty="0" smtClean="0"/>
              <a:t>Voltaire</a:t>
            </a:r>
          </a:p>
          <a:p>
            <a:pPr lvl="1"/>
            <a:r>
              <a:rPr lang="en-US" dirty="0" smtClean="0"/>
              <a:t>Rousseau</a:t>
            </a:r>
          </a:p>
          <a:p>
            <a:pPr lvl="1"/>
            <a:r>
              <a:rPr lang="en-US" dirty="0" err="1" smtClean="0"/>
              <a:t>Beccaria</a:t>
            </a:r>
            <a:endParaRPr lang="en-US" dirty="0" smtClean="0"/>
          </a:p>
          <a:p>
            <a:pPr lvl="1"/>
            <a:r>
              <a:rPr lang="en-US" dirty="0" smtClean="0"/>
              <a:t>Wollstonecraft</a:t>
            </a:r>
          </a:p>
          <a:p>
            <a:pPr lvl="1"/>
            <a:r>
              <a:rPr lang="en-US" dirty="0" smtClean="0"/>
              <a:t>Frederick II</a:t>
            </a:r>
          </a:p>
          <a:p>
            <a:pPr lvl="1"/>
            <a:r>
              <a:rPr lang="en-US" dirty="0" smtClean="0"/>
              <a:t>Joseph II</a:t>
            </a:r>
          </a:p>
          <a:p>
            <a:pPr lvl="1"/>
            <a:r>
              <a:rPr lang="en-US" dirty="0" smtClean="0"/>
              <a:t>Catherine the Great</a:t>
            </a:r>
          </a:p>
        </p:txBody>
      </p:sp>
      <p:sp>
        <p:nvSpPr>
          <p:cNvPr id="4" name="Title 3"/>
          <p:cNvSpPr>
            <a:spLocks noGrp="1"/>
          </p:cNvSpPr>
          <p:nvPr>
            <p:ph type="title"/>
          </p:nvPr>
        </p:nvSpPr>
        <p:spPr/>
        <p:txBody>
          <a:bodyPr/>
          <a:lstStyle/>
          <a:p>
            <a:r>
              <a:rPr lang="en-US" dirty="0" smtClean="0"/>
              <a:t>Enlightenment Flashcards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915400" cy="6019800"/>
          </a:xfrm>
        </p:spPr>
        <p:txBody>
          <a:bodyPr>
            <a:normAutofit fontScale="70000" lnSpcReduction="20000"/>
          </a:bodyPr>
          <a:lstStyle/>
          <a:p>
            <a:r>
              <a:rPr lang="en-US" sz="3400" b="1" u="sng" dirty="0" smtClean="0">
                <a:latin typeface="Baskerville Old Face" panose="02020602080505020303" pitchFamily="18" charset="0"/>
              </a:rPr>
              <a:t>Paragraph 2, 3 and 4 (Body Paragraphs): </a:t>
            </a:r>
          </a:p>
          <a:p>
            <a:endParaRPr lang="en-US" sz="3400" b="1" u="sng" dirty="0" smtClean="0">
              <a:latin typeface="Baskerville Old Face" panose="02020602080505020303" pitchFamily="18" charset="0"/>
            </a:endParaRPr>
          </a:p>
          <a:p>
            <a:pPr lvl="1"/>
            <a:r>
              <a:rPr lang="en-US" sz="3400" b="1" dirty="0" smtClean="0">
                <a:latin typeface="Baskerville Old Face" panose="02020602080505020303" pitchFamily="18" charset="0"/>
              </a:rPr>
              <a:t>Discuss your first (body paragraph #2), second (body </a:t>
            </a:r>
            <a:r>
              <a:rPr lang="en-US" sz="3400" b="1" dirty="0">
                <a:latin typeface="Baskerville Old Face" panose="02020602080505020303" pitchFamily="18" charset="0"/>
              </a:rPr>
              <a:t>p</a:t>
            </a:r>
            <a:r>
              <a:rPr lang="en-US" sz="3400" b="1" dirty="0" smtClean="0">
                <a:latin typeface="Baskerville Old Face" panose="02020602080505020303" pitchFamily="18" charset="0"/>
              </a:rPr>
              <a:t>aragraph #3) and third (body paragraph #4) reasons (why you support your claim).</a:t>
            </a:r>
          </a:p>
          <a:p>
            <a:pPr lvl="1"/>
            <a:endParaRPr lang="en-US" sz="3400" b="1" dirty="0" smtClean="0">
              <a:latin typeface="Baskerville Old Face" panose="02020602080505020303" pitchFamily="18" charset="0"/>
            </a:endParaRPr>
          </a:p>
          <a:p>
            <a:pPr lvl="1"/>
            <a:r>
              <a:rPr lang="en-US" sz="3400" b="1" dirty="0" smtClean="0">
                <a:latin typeface="Baskerville Old Face" panose="02020602080505020303" pitchFamily="18" charset="0"/>
              </a:rPr>
              <a:t>Use information from the documents to support/reinforce/provide evidence/give examples for your reasons.  Make sure you refer to the document (give the author of the passage credit).</a:t>
            </a:r>
          </a:p>
          <a:p>
            <a:pPr marL="393192" lvl="1" indent="0">
              <a:buNone/>
            </a:pPr>
            <a:r>
              <a:rPr lang="en-US" sz="3400" b="1" dirty="0">
                <a:latin typeface="Baskerville Old Face" panose="02020602080505020303" pitchFamily="18" charset="0"/>
              </a:rPr>
              <a:t>	</a:t>
            </a:r>
            <a:r>
              <a:rPr lang="en-US" sz="3400" b="1" u="sng" dirty="0" smtClean="0">
                <a:latin typeface="Baskerville Old Face" panose="02020602080505020303" pitchFamily="18" charset="0"/>
              </a:rPr>
              <a:t>Example;</a:t>
            </a:r>
            <a:r>
              <a:rPr lang="en-US" sz="3400" b="1" dirty="0" smtClean="0">
                <a:latin typeface="Baskerville Old Face" panose="02020602080505020303" pitchFamily="18" charset="0"/>
              </a:rPr>
              <a:t> According to document #3……, or In document 	#3 	it states that……, or Document #3 claims that…..</a:t>
            </a:r>
          </a:p>
          <a:p>
            <a:pPr marL="393192" lvl="1" indent="0">
              <a:buNone/>
            </a:pPr>
            <a:endParaRPr lang="en-US" sz="3400" b="1" dirty="0" smtClean="0">
              <a:latin typeface="Baskerville Old Face" panose="02020602080505020303" pitchFamily="18" charset="0"/>
            </a:endParaRPr>
          </a:p>
          <a:p>
            <a:pPr lvl="1">
              <a:buFont typeface="Wingdings" panose="05000000000000000000" pitchFamily="2" charset="2"/>
              <a:buChar char="Ø"/>
            </a:pPr>
            <a:r>
              <a:rPr lang="en-US" sz="3400" b="1" u="sng" dirty="0" smtClean="0">
                <a:latin typeface="Baskerville Old Face" panose="02020602080505020303" pitchFamily="18" charset="0"/>
              </a:rPr>
              <a:t>Paragraph 5:  Conclusion:</a:t>
            </a:r>
          </a:p>
          <a:p>
            <a:pPr lvl="1">
              <a:buFont typeface="Courier New" panose="02070309020205020404" pitchFamily="49" charset="0"/>
              <a:buChar char="o"/>
            </a:pPr>
            <a:r>
              <a:rPr lang="en-US" sz="3400" dirty="0">
                <a:latin typeface="Baskerville Old Face" panose="02020602080505020303" pitchFamily="18" charset="0"/>
              </a:rPr>
              <a:t>	</a:t>
            </a:r>
            <a:r>
              <a:rPr lang="en-US" sz="3400" b="1" dirty="0" smtClean="0">
                <a:latin typeface="Baskerville Old Face" panose="02020602080505020303" pitchFamily="18" charset="0"/>
              </a:rPr>
              <a:t>Restate your thesis.</a:t>
            </a:r>
          </a:p>
          <a:p>
            <a:pPr lvl="1">
              <a:buFont typeface="Courier New" panose="02070309020205020404" pitchFamily="49" charset="0"/>
              <a:buChar char="o"/>
            </a:pPr>
            <a:r>
              <a:rPr lang="en-US" sz="3400" b="1" dirty="0">
                <a:latin typeface="Baskerville Old Face" panose="02020602080505020303" pitchFamily="18" charset="0"/>
              </a:rPr>
              <a:t>	</a:t>
            </a:r>
            <a:r>
              <a:rPr lang="en-US" sz="3400" b="1" dirty="0" smtClean="0">
                <a:latin typeface="Baskerville Old Face" panose="02020602080505020303" pitchFamily="18" charset="0"/>
              </a:rPr>
              <a:t>Recap 3 reasons</a:t>
            </a:r>
          </a:p>
          <a:p>
            <a:pPr marL="393192" lvl="1" indent="0">
              <a:buNone/>
            </a:pPr>
            <a:endParaRPr lang="en-US" sz="3400" b="1" dirty="0" smtClean="0">
              <a:latin typeface="Baskerville Old Face" panose="02020602080505020303" pitchFamily="18" charset="0"/>
            </a:endParaRPr>
          </a:p>
          <a:p>
            <a:pPr marL="393192" lvl="1" indent="0">
              <a:buNone/>
            </a:pPr>
            <a:r>
              <a:rPr lang="en-US" sz="3300" dirty="0" smtClean="0">
                <a:latin typeface="Baskerville Old Face" panose="02020602080505020303" pitchFamily="18" charset="0"/>
              </a:rPr>
              <a:t>	</a:t>
            </a:r>
          </a:p>
          <a:p>
            <a:pPr marL="393192" lvl="1" indent="0">
              <a:buNone/>
            </a:pPr>
            <a:r>
              <a:rPr lang="en-US" sz="3300" dirty="0"/>
              <a:t>	</a:t>
            </a:r>
            <a:r>
              <a:rPr lang="en-US" sz="3300" dirty="0" smtClean="0"/>
              <a:t> </a:t>
            </a:r>
          </a:p>
        </p:txBody>
      </p:sp>
      <p:sp>
        <p:nvSpPr>
          <p:cNvPr id="3" name="Title 2"/>
          <p:cNvSpPr>
            <a:spLocks noGrp="1"/>
          </p:cNvSpPr>
          <p:nvPr>
            <p:ph type="title"/>
          </p:nvPr>
        </p:nvSpPr>
        <p:spPr>
          <a:xfrm>
            <a:off x="0" y="76200"/>
            <a:ext cx="8915400" cy="762000"/>
          </a:xfrm>
        </p:spPr>
        <p:txBody>
          <a:bodyPr/>
          <a:lstStyle/>
          <a:p>
            <a:pPr algn="ctr"/>
            <a:r>
              <a:rPr lang="en-US" dirty="0" smtClean="0">
                <a:solidFill>
                  <a:srgbClr val="C00000"/>
                </a:solidFill>
                <a:latin typeface="Baskerville Old Face" panose="02020602080505020303" pitchFamily="18" charset="0"/>
              </a:rPr>
              <a:t>Essay Format</a:t>
            </a:r>
            <a:endParaRPr lang="en-US"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3548040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29132"/>
            <a:ext cx="8229600" cy="4771668"/>
          </a:xfrm>
        </p:spPr>
        <p:txBody>
          <a:bodyPr/>
          <a:lstStyle/>
          <a:p>
            <a:r>
              <a:rPr lang="en-US" sz="3600" dirty="0" smtClean="0">
                <a:latin typeface="Baskerville Old Face" panose="02020602080505020303" pitchFamily="18" charset="0"/>
              </a:rPr>
              <a:t>Format:</a:t>
            </a:r>
          </a:p>
          <a:p>
            <a:pPr lvl="1"/>
            <a:r>
              <a:rPr lang="en-US" sz="3600" dirty="0">
                <a:latin typeface="Baskerville Old Face" panose="02020602080505020303" pitchFamily="18" charset="0"/>
              </a:rPr>
              <a:t>12 font</a:t>
            </a:r>
          </a:p>
          <a:p>
            <a:pPr lvl="1"/>
            <a:r>
              <a:rPr lang="en-US" sz="3600" dirty="0">
                <a:latin typeface="Baskerville Old Face" panose="02020602080505020303" pitchFamily="18" charset="0"/>
              </a:rPr>
              <a:t>Double spaced</a:t>
            </a:r>
          </a:p>
          <a:p>
            <a:pPr lvl="1"/>
            <a:r>
              <a:rPr lang="en-US" sz="3600" dirty="0">
                <a:latin typeface="Baskerville Old Face" panose="02020602080505020303" pitchFamily="18" charset="0"/>
              </a:rPr>
              <a:t>Times New Roman</a:t>
            </a:r>
          </a:p>
          <a:p>
            <a:pPr lvl="1"/>
            <a:endParaRPr lang="en-US" sz="3600" dirty="0" smtClean="0">
              <a:latin typeface="Baskerville Old Face" panose="02020602080505020303" pitchFamily="18" charset="0"/>
            </a:endParaRPr>
          </a:p>
          <a:p>
            <a:r>
              <a:rPr lang="en-US" sz="3600" dirty="0" smtClean="0">
                <a:latin typeface="Baskerville Old Face" panose="02020602080505020303" pitchFamily="18" charset="0"/>
              </a:rPr>
              <a:t>Due Date: Wednesday, 11/2</a:t>
            </a:r>
          </a:p>
          <a:p>
            <a:pPr lvl="1"/>
            <a:r>
              <a:rPr lang="en-US" sz="3600" dirty="0" smtClean="0">
                <a:latin typeface="Baskerville Old Face" panose="02020602080505020303" pitchFamily="18" charset="0"/>
              </a:rPr>
              <a:t>Upload to </a:t>
            </a:r>
            <a:r>
              <a:rPr lang="en-US" sz="3600" b="1" u="sng" dirty="0" smtClean="0">
                <a:latin typeface="Baskerville Old Face" panose="02020602080505020303" pitchFamily="18" charset="0"/>
              </a:rPr>
              <a:t>Turn it In </a:t>
            </a:r>
            <a:r>
              <a:rPr lang="en-US" sz="3600" b="1" u="sng" dirty="0" smtClean="0">
                <a:latin typeface="Baskerville Old Face" panose="02020602080505020303" pitchFamily="18" charset="0"/>
                <a:sym typeface="Wingdings" panose="05000000000000000000" pitchFamily="2" charset="2"/>
              </a:rPr>
              <a:t> </a:t>
            </a:r>
            <a:endParaRPr lang="en-US" sz="3600" b="1" u="sng" dirty="0" smtClean="0">
              <a:latin typeface="Baskerville Old Face" panose="02020602080505020303" pitchFamily="18" charset="0"/>
            </a:endParaRPr>
          </a:p>
          <a:p>
            <a:pPr marL="393192" lvl="1" indent="0">
              <a:buNone/>
            </a:pPr>
            <a:endParaRPr lang="en-US" dirty="0" smtClean="0"/>
          </a:p>
        </p:txBody>
      </p:sp>
      <p:sp>
        <p:nvSpPr>
          <p:cNvPr id="3" name="Title 2"/>
          <p:cNvSpPr>
            <a:spLocks noGrp="1"/>
          </p:cNvSpPr>
          <p:nvPr>
            <p:ph type="title"/>
          </p:nvPr>
        </p:nvSpPr>
        <p:spPr/>
        <p:txBody>
          <a:bodyPr>
            <a:normAutofit/>
          </a:bodyPr>
          <a:lstStyle/>
          <a:p>
            <a:pPr algn="ctr"/>
            <a:r>
              <a:rPr lang="en-US" sz="4400" dirty="0" smtClean="0">
                <a:latin typeface="Baskerville Old Face" panose="02020602080505020303" pitchFamily="18" charset="0"/>
              </a:rPr>
              <a:t>Essay:  Absolutism vs. Democracy</a:t>
            </a:r>
            <a:endParaRPr lang="en-US" sz="4400" dirty="0">
              <a:latin typeface="Baskerville Old Face" panose="02020602080505020303" pitchFamily="18" charset="0"/>
            </a:endParaRPr>
          </a:p>
        </p:txBody>
      </p:sp>
    </p:spTree>
    <p:extLst>
      <p:ext uri="{BB962C8B-B14F-4D97-AF65-F5344CB8AC3E}">
        <p14:creationId xmlns:p14="http://schemas.microsoft.com/office/powerpoint/2010/main" val="363485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5296525"/>
              </p:ext>
            </p:extLst>
          </p:nvPr>
        </p:nvGraphicFramePr>
        <p:xfrm>
          <a:off x="228600" y="457200"/>
          <a:ext cx="8686800" cy="6172200"/>
        </p:xfrm>
        <a:graphic>
          <a:graphicData uri="http://schemas.openxmlformats.org/drawingml/2006/table">
            <a:tbl>
              <a:tblPr firstRow="1" firstCol="1" bandRow="1">
                <a:tableStyleId>{5C22544A-7EE6-4342-B048-85BDC9FD1C3A}</a:tableStyleId>
              </a:tblPr>
              <a:tblGrid>
                <a:gridCol w="1737360"/>
                <a:gridCol w="1737360"/>
                <a:gridCol w="1737360"/>
                <a:gridCol w="1737360"/>
                <a:gridCol w="1737360"/>
              </a:tblGrid>
              <a:tr h="875337">
                <a:tc>
                  <a:txBody>
                    <a:bodyPr/>
                    <a:lstStyle/>
                    <a:p>
                      <a:pPr marL="0" marR="0">
                        <a:lnSpc>
                          <a:spcPct val="107000"/>
                        </a:lnSpc>
                        <a:spcBef>
                          <a:spcPts val="0"/>
                        </a:spcBef>
                        <a:spcAft>
                          <a:spcPts val="0"/>
                        </a:spcAft>
                      </a:pPr>
                      <a:r>
                        <a:rPr lang="en-US" sz="1100">
                          <a:effectLst/>
                        </a:rPr>
                        <a:t>Area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Mastery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Approaching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Developing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Not Evident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72685">
                <a:tc>
                  <a:txBody>
                    <a:bodyPr/>
                    <a:lstStyle/>
                    <a:p>
                      <a:pPr marL="0" marR="0">
                        <a:lnSpc>
                          <a:spcPct val="107000"/>
                        </a:lnSpc>
                        <a:spcBef>
                          <a:spcPts val="0"/>
                        </a:spcBef>
                        <a:spcAft>
                          <a:spcPts val="0"/>
                        </a:spcAft>
                      </a:pPr>
                      <a:r>
                        <a:rPr lang="en-US" sz="1100">
                          <a:effectLst/>
                        </a:rPr>
                        <a:t>Focus and Organization (Your position)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States a precise claim focused on the prompt</a:t>
                      </a:r>
                    </a:p>
                    <a:p>
                      <a:pPr marL="0" marR="0">
                        <a:lnSpc>
                          <a:spcPct val="107000"/>
                        </a:lnSpc>
                        <a:spcBef>
                          <a:spcPts val="0"/>
                        </a:spcBef>
                        <a:spcAft>
                          <a:spcPts val="0"/>
                        </a:spcAft>
                      </a:pPr>
                      <a:r>
                        <a:rPr lang="en-US" sz="1100" dirty="0">
                          <a:effectLst/>
                        </a:rPr>
                        <a:t>(40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States an adequate claim that is related to the prompt, but may have elements that are not related to the prompt (35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States a weak claim that is only somewhat related to the prompt or is highly unfocused </a:t>
                      </a:r>
                    </a:p>
                    <a:p>
                      <a:pPr marL="0" marR="0">
                        <a:lnSpc>
                          <a:spcPct val="107000"/>
                        </a:lnSpc>
                        <a:spcBef>
                          <a:spcPts val="0"/>
                        </a:spcBef>
                        <a:spcAft>
                          <a:spcPts val="0"/>
                        </a:spcAft>
                      </a:pPr>
                      <a:r>
                        <a:rPr lang="en-US" sz="1100">
                          <a:effectLst/>
                        </a:rPr>
                        <a:t>(25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Provides a claim that is not related to the prompt or does not have a claim at all </a:t>
                      </a:r>
                    </a:p>
                    <a:p>
                      <a:pPr marL="0" marR="0">
                        <a:lnSpc>
                          <a:spcPct val="107000"/>
                        </a:lnSpc>
                        <a:spcBef>
                          <a:spcPts val="0"/>
                        </a:spcBef>
                        <a:spcAft>
                          <a:spcPts val="0"/>
                        </a:spcAft>
                      </a:pPr>
                      <a:r>
                        <a:rPr lang="en-US" sz="1100">
                          <a:effectLst/>
                        </a:rPr>
                        <a:t>(0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72685">
                <a:tc>
                  <a:txBody>
                    <a:bodyPr/>
                    <a:lstStyle/>
                    <a:p>
                      <a:pPr marL="0" marR="0">
                        <a:lnSpc>
                          <a:spcPct val="107000"/>
                        </a:lnSpc>
                        <a:spcBef>
                          <a:spcPts val="0"/>
                        </a:spcBef>
                        <a:spcAft>
                          <a:spcPts val="0"/>
                        </a:spcAft>
                      </a:pPr>
                      <a:r>
                        <a:rPr lang="en-US" sz="1100">
                          <a:effectLst/>
                        </a:rPr>
                        <a:t>Evidence (Proof)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Develops claim thoroughly by supplying the most relevant evidence and/or examples </a:t>
                      </a:r>
                      <a:r>
                        <a:rPr lang="en-US" sz="1100" dirty="0" smtClean="0">
                          <a:effectLst/>
                        </a:rPr>
                        <a:t>(use</a:t>
                      </a:r>
                      <a:r>
                        <a:rPr lang="en-US" sz="1100" baseline="0" dirty="0" smtClean="0">
                          <a:effectLst/>
                        </a:rPr>
                        <a:t> documents)</a:t>
                      </a:r>
                      <a:endParaRPr lang="en-US" sz="1100" dirty="0">
                        <a:effectLst/>
                      </a:endParaRPr>
                    </a:p>
                    <a:p>
                      <a:pPr marL="0" marR="0">
                        <a:lnSpc>
                          <a:spcPct val="107000"/>
                        </a:lnSpc>
                        <a:spcBef>
                          <a:spcPts val="0"/>
                        </a:spcBef>
                        <a:spcAft>
                          <a:spcPts val="0"/>
                        </a:spcAft>
                      </a:pPr>
                      <a:r>
                        <a:rPr lang="en-US" sz="1100" dirty="0">
                          <a:effectLst/>
                        </a:rPr>
                        <a:t>(40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Develops claim adequately by supplying mostly relevant evidence and/or examples (35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Develops claim ineffectively by supplying evidence and/or examples with limited relevance (25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Does not develop claim. (0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51493">
                <a:tc>
                  <a:txBody>
                    <a:bodyPr/>
                    <a:lstStyle/>
                    <a:p>
                      <a:pPr marL="0" marR="0">
                        <a:lnSpc>
                          <a:spcPct val="107000"/>
                        </a:lnSpc>
                        <a:spcBef>
                          <a:spcPts val="0"/>
                        </a:spcBef>
                        <a:spcAft>
                          <a:spcPts val="0"/>
                        </a:spcAft>
                      </a:pPr>
                      <a:r>
                        <a:rPr lang="en-US" sz="1100">
                          <a:effectLst/>
                        </a:rPr>
                        <a:t>Elaboration (Why and how)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Clearly integrates multiple </a:t>
                      </a:r>
                      <a:r>
                        <a:rPr lang="en-US" sz="1100" dirty="0" smtClean="0">
                          <a:effectLst/>
                        </a:rPr>
                        <a:t>sources (outside knowledge) </a:t>
                      </a:r>
                      <a:r>
                        <a:rPr lang="en-US" sz="1100" dirty="0">
                          <a:effectLst/>
                        </a:rPr>
                        <a:t>(20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Adequately integrates multiple sources (15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Minimally integrates multiple sources (10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Does not use more than one source. (0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96047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17638"/>
            <a:ext cx="8991600" cy="5440362"/>
          </a:xfrm>
        </p:spPr>
        <p:txBody>
          <a:bodyPr/>
          <a:lstStyle/>
          <a:p>
            <a:r>
              <a:rPr lang="en-US" sz="2800" b="1" dirty="0" smtClean="0">
                <a:latin typeface="Baskerville Old Face" panose="02020602080505020303" pitchFamily="18" charset="0"/>
              </a:rPr>
              <a:t>Mrs. Nicholson’s World History Period 1</a:t>
            </a:r>
          </a:p>
          <a:p>
            <a:pPr lvl="1"/>
            <a:r>
              <a:rPr lang="en-US" sz="2800" b="1" dirty="0">
                <a:latin typeface="Baskerville Old Face" panose="02020602080505020303" pitchFamily="18" charset="0"/>
              </a:rPr>
              <a:t>Class ID: </a:t>
            </a:r>
            <a:r>
              <a:rPr lang="en-US" sz="2800" b="1" dirty="0" smtClean="0">
                <a:latin typeface="Baskerville Old Face" panose="02020602080505020303" pitchFamily="18" charset="0"/>
              </a:rPr>
              <a:t>13913008</a:t>
            </a:r>
            <a:r>
              <a:rPr lang="en-US" sz="2800" b="1" dirty="0">
                <a:latin typeface="Baskerville Old Face" panose="02020602080505020303" pitchFamily="18" charset="0"/>
              </a:rPr>
              <a:t>	</a:t>
            </a:r>
          </a:p>
          <a:p>
            <a:pPr lvl="1"/>
            <a:r>
              <a:rPr lang="en-US" sz="2800" b="1" dirty="0">
                <a:latin typeface="Baskerville Old Face" panose="02020602080505020303" pitchFamily="18" charset="0"/>
              </a:rPr>
              <a:t>Enrollment Password:  </a:t>
            </a:r>
            <a:r>
              <a:rPr lang="en-US" sz="2800" b="1" dirty="0" smtClean="0">
                <a:latin typeface="Baskerville Old Face" panose="02020602080505020303" pitchFamily="18" charset="0"/>
              </a:rPr>
              <a:t>Period1</a:t>
            </a:r>
            <a:endParaRPr lang="en-US" sz="2800" b="1" dirty="0">
              <a:latin typeface="Baskerville Old Face" panose="02020602080505020303" pitchFamily="18" charset="0"/>
            </a:endParaRPr>
          </a:p>
          <a:p>
            <a:pPr lvl="1"/>
            <a:endParaRPr lang="en-US" sz="2800" b="1" dirty="0">
              <a:latin typeface="Baskerville Old Face" panose="02020602080505020303" pitchFamily="18" charset="0"/>
            </a:endParaRPr>
          </a:p>
          <a:p>
            <a:r>
              <a:rPr lang="en-US" sz="2800" b="1" dirty="0" smtClean="0">
                <a:latin typeface="Baskerville Old Face" panose="02020602080505020303" pitchFamily="18" charset="0"/>
              </a:rPr>
              <a:t>Mrs. Nicholson’s World History Period 2</a:t>
            </a:r>
          </a:p>
          <a:p>
            <a:pPr lvl="1"/>
            <a:r>
              <a:rPr lang="en-US" sz="2800" b="1" dirty="0">
                <a:latin typeface="Baskerville Old Face" panose="02020602080505020303" pitchFamily="18" charset="0"/>
              </a:rPr>
              <a:t>Class ID</a:t>
            </a:r>
            <a:r>
              <a:rPr lang="en-US" sz="2800" b="1" dirty="0" smtClean="0">
                <a:latin typeface="Baskerville Old Face" panose="02020602080505020303" pitchFamily="18" charset="0"/>
              </a:rPr>
              <a:t>: 13913236</a:t>
            </a:r>
            <a:r>
              <a:rPr lang="en-US" sz="2800" b="1" dirty="0">
                <a:latin typeface="Baskerville Old Face" panose="02020602080505020303" pitchFamily="18" charset="0"/>
              </a:rPr>
              <a:t>	</a:t>
            </a:r>
          </a:p>
          <a:p>
            <a:pPr lvl="1"/>
            <a:r>
              <a:rPr lang="en-US" sz="2800" b="1" dirty="0">
                <a:latin typeface="Baskerville Old Face" panose="02020602080505020303" pitchFamily="18" charset="0"/>
              </a:rPr>
              <a:t>Enrollment Password:  </a:t>
            </a:r>
            <a:r>
              <a:rPr lang="en-US" sz="2800" b="1" dirty="0" smtClean="0">
                <a:latin typeface="Baskerville Old Face" panose="02020602080505020303" pitchFamily="18" charset="0"/>
              </a:rPr>
              <a:t>Period2</a:t>
            </a:r>
            <a:endParaRPr lang="en-US" sz="2800" b="1" dirty="0">
              <a:latin typeface="Baskerville Old Face" panose="02020602080505020303" pitchFamily="18" charset="0"/>
            </a:endParaRPr>
          </a:p>
          <a:p>
            <a:pPr marL="109728" indent="0">
              <a:buNone/>
            </a:pPr>
            <a:endParaRPr lang="en-US" sz="2800" b="1" dirty="0">
              <a:latin typeface="Baskerville Old Face" panose="02020602080505020303" pitchFamily="18" charset="0"/>
            </a:endParaRPr>
          </a:p>
          <a:p>
            <a:r>
              <a:rPr lang="en-US" sz="2800" b="1" dirty="0">
                <a:latin typeface="Baskerville Old Face" panose="02020602080505020303" pitchFamily="18" charset="0"/>
              </a:rPr>
              <a:t>Mrs. Nicholson’s World History Period 3</a:t>
            </a:r>
          </a:p>
          <a:p>
            <a:pPr lvl="1"/>
            <a:r>
              <a:rPr lang="en-US" sz="2800" b="1" dirty="0">
                <a:latin typeface="Baskerville Old Face" panose="02020602080505020303" pitchFamily="18" charset="0"/>
              </a:rPr>
              <a:t>Class ID</a:t>
            </a:r>
            <a:r>
              <a:rPr lang="en-US" sz="2800" b="1" dirty="0" smtClean="0">
                <a:latin typeface="Baskerville Old Face" panose="02020602080505020303" pitchFamily="18" charset="0"/>
              </a:rPr>
              <a:t>: 13913251</a:t>
            </a:r>
            <a:r>
              <a:rPr lang="en-US" sz="2800" b="1" dirty="0">
                <a:latin typeface="Baskerville Old Face" panose="02020602080505020303" pitchFamily="18" charset="0"/>
              </a:rPr>
              <a:t>	</a:t>
            </a:r>
          </a:p>
          <a:p>
            <a:pPr lvl="1"/>
            <a:r>
              <a:rPr lang="en-US" sz="2800" b="1" dirty="0">
                <a:latin typeface="Baskerville Old Face" panose="02020602080505020303" pitchFamily="18" charset="0"/>
              </a:rPr>
              <a:t>Enrollment Password:  </a:t>
            </a:r>
            <a:r>
              <a:rPr lang="en-US" sz="2800" b="1" dirty="0" smtClean="0">
                <a:latin typeface="Baskerville Old Face" panose="02020602080505020303" pitchFamily="18" charset="0"/>
              </a:rPr>
              <a:t>Period3</a:t>
            </a:r>
            <a:endParaRPr lang="en-US" sz="2800" b="1" dirty="0" smtClean="0">
              <a:latin typeface="Baskerville Old Face" panose="02020602080505020303" pitchFamily="18" charset="0"/>
            </a:endParaRPr>
          </a:p>
          <a:p>
            <a:pPr lvl="1"/>
            <a:endParaRPr lang="en-US" dirty="0"/>
          </a:p>
          <a:p>
            <a:pPr marL="393192" lvl="1" indent="0">
              <a:buNone/>
            </a:pPr>
            <a:endParaRPr lang="en-US" dirty="0"/>
          </a:p>
          <a:p>
            <a:endParaRPr lang="en-US" dirty="0" smtClean="0"/>
          </a:p>
          <a:p>
            <a:pPr marL="393192" lvl="1" indent="0">
              <a:buNone/>
            </a:pPr>
            <a:endParaRPr lang="en-US" dirty="0" smtClean="0"/>
          </a:p>
          <a:p>
            <a:pPr lvl="1"/>
            <a:endParaRPr lang="en-US" dirty="0"/>
          </a:p>
          <a:p>
            <a:pPr lvl="1"/>
            <a:endParaRPr lang="en-US" dirty="0" smtClean="0"/>
          </a:p>
          <a:p>
            <a:pPr marL="393192" lvl="1" indent="0">
              <a:buNone/>
            </a:pPr>
            <a:endParaRPr lang="en-US" dirty="0"/>
          </a:p>
        </p:txBody>
      </p:sp>
      <p:sp>
        <p:nvSpPr>
          <p:cNvPr id="3" name="Title 2"/>
          <p:cNvSpPr>
            <a:spLocks noGrp="1"/>
          </p:cNvSpPr>
          <p:nvPr>
            <p:ph type="title"/>
          </p:nvPr>
        </p:nvSpPr>
        <p:spPr>
          <a:xfrm>
            <a:off x="533400" y="0"/>
            <a:ext cx="8229600" cy="1143000"/>
          </a:xfrm>
        </p:spPr>
        <p:txBody>
          <a:bodyPr>
            <a:normAutofit/>
          </a:bodyPr>
          <a:lstStyle/>
          <a:p>
            <a:pPr algn="ctr"/>
            <a:r>
              <a:rPr lang="en-US" sz="5400" dirty="0" smtClean="0">
                <a:solidFill>
                  <a:srgbClr val="C00000"/>
                </a:solidFill>
                <a:latin typeface="Baskerville Old Face" panose="02020602080505020303" pitchFamily="18" charset="0"/>
              </a:rPr>
              <a:t>Turn it in.com</a:t>
            </a:r>
            <a:endParaRPr lang="en-US" sz="5400"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512207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304800"/>
            <a:ext cx="7772400" cy="1524000"/>
          </a:xfrm>
        </p:spPr>
        <p:txBody>
          <a:bodyPr anchor="t"/>
          <a:lstStyle/>
          <a:p>
            <a:r>
              <a:rPr lang="en-US" sz="4000" b="1" smtClean="0">
                <a:solidFill>
                  <a:srgbClr val="7030A0"/>
                </a:solidFill>
              </a:rPr>
              <a:t>Day 5:  The Enlightenment</a:t>
            </a:r>
          </a:p>
        </p:txBody>
      </p:sp>
      <p:sp>
        <p:nvSpPr>
          <p:cNvPr id="3" name="Content Placeholder 2"/>
          <p:cNvSpPr>
            <a:spLocks noGrp="1"/>
          </p:cNvSpPr>
          <p:nvPr>
            <p:ph sz="half" idx="1"/>
          </p:nvPr>
        </p:nvSpPr>
        <p:spPr>
          <a:xfrm>
            <a:off x="381000" y="1524000"/>
            <a:ext cx="4114800" cy="4572000"/>
          </a:xfrm>
        </p:spPr>
        <p:txBody>
          <a:bodyPr>
            <a:normAutofit fontScale="92500" lnSpcReduction="10000"/>
          </a:bodyPr>
          <a:lstStyle/>
          <a:p>
            <a:pPr>
              <a:defRPr/>
            </a:pPr>
            <a:r>
              <a:rPr lang="en-US" b="1" u="sng" dirty="0" smtClean="0">
                <a:solidFill>
                  <a:srgbClr val="6E006E"/>
                </a:solidFill>
              </a:rPr>
              <a:t>Objective:</a:t>
            </a:r>
          </a:p>
          <a:p>
            <a:pPr>
              <a:buFont typeface="Wingdings" pitchFamily="2" charset="2"/>
              <a:buNone/>
              <a:defRPr/>
            </a:pPr>
            <a:r>
              <a:rPr lang="en-US" b="1" dirty="0" smtClean="0">
                <a:solidFill>
                  <a:schemeClr val="accent4"/>
                </a:solidFill>
              </a:rPr>
              <a:t>	</a:t>
            </a:r>
            <a:r>
              <a:rPr lang="en-US" b="1" dirty="0" smtClean="0"/>
              <a:t>Explain how new ideas and theories of the universe changed political thought and affected social conditions. </a:t>
            </a:r>
            <a:endParaRPr lang="en-US" b="1" dirty="0"/>
          </a:p>
        </p:txBody>
      </p:sp>
      <p:sp>
        <p:nvSpPr>
          <p:cNvPr id="3076" name="Content Placeholder 3"/>
          <p:cNvSpPr>
            <a:spLocks noGrp="1"/>
          </p:cNvSpPr>
          <p:nvPr>
            <p:ph sz="half" idx="2"/>
          </p:nvPr>
        </p:nvSpPr>
        <p:spPr>
          <a:xfrm>
            <a:off x="4648200" y="1371600"/>
            <a:ext cx="4191000" cy="4724400"/>
          </a:xfrm>
        </p:spPr>
        <p:txBody>
          <a:bodyPr>
            <a:normAutofit fontScale="92500" lnSpcReduction="10000"/>
          </a:bodyPr>
          <a:lstStyle/>
          <a:p>
            <a:r>
              <a:rPr lang="en-US" b="1" u="sng" dirty="0" smtClean="0">
                <a:solidFill>
                  <a:srgbClr val="6E006E"/>
                </a:solidFill>
              </a:rPr>
              <a:t>Question:</a:t>
            </a:r>
          </a:p>
          <a:p>
            <a:pPr>
              <a:buFont typeface="Wingdings" pitchFamily="2" charset="2"/>
              <a:buNone/>
            </a:pPr>
            <a:r>
              <a:rPr lang="en-US" dirty="0" smtClean="0"/>
              <a:t>	How did the “Enlightenment” (Age of Reason) change Europeans view of the World?</a:t>
            </a:r>
          </a:p>
          <a:p>
            <a:pPr>
              <a:buFont typeface="Wingdings" pitchFamily="2" charset="2"/>
              <a:buNone/>
            </a:pPr>
            <a:endParaRPr lang="en-US" dirty="0" smtClean="0"/>
          </a:p>
          <a:p>
            <a:pPr>
              <a:buFont typeface="Wingdings" pitchFamily="2" charset="2"/>
              <a:buChar char="v"/>
            </a:pPr>
            <a:r>
              <a:rPr lang="en-US" b="1" u="sng" dirty="0" smtClean="0">
                <a:solidFill>
                  <a:srgbClr val="6E006E"/>
                </a:solidFill>
              </a:rPr>
              <a:t>Warm-Up:</a:t>
            </a:r>
          </a:p>
          <a:p>
            <a:pPr>
              <a:buFont typeface="Wingdings" pitchFamily="2" charset="2"/>
              <a:buNone/>
            </a:pPr>
            <a:r>
              <a:rPr lang="en-US" dirty="0" smtClean="0"/>
              <a:t>	Read John Locke “</a:t>
            </a:r>
            <a:r>
              <a:rPr lang="en-US" smtClean="0"/>
              <a:t>Two Treatises </a:t>
            </a:r>
            <a:r>
              <a:rPr lang="en-US" dirty="0" smtClean="0"/>
              <a:t>on Government.”  Answer question #1.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152400"/>
            <a:ext cx="8686800" cy="914400"/>
          </a:xfrm>
        </p:spPr>
        <p:txBody>
          <a:bodyPr>
            <a:normAutofit fontScale="90000"/>
          </a:bodyPr>
          <a:lstStyle/>
          <a:p>
            <a:pPr algn="ctr"/>
            <a:r>
              <a:rPr lang="en-US" altLang="en-US" sz="3200" b="1" dirty="0" smtClean="0">
                <a:solidFill>
                  <a:srgbClr val="002060"/>
                </a:solidFill>
              </a:rPr>
              <a:t>The </a:t>
            </a:r>
            <a:r>
              <a:rPr lang="en-US" altLang="en-US" sz="3200" dirty="0" smtClean="0">
                <a:solidFill>
                  <a:srgbClr val="002060"/>
                </a:solidFill>
              </a:rPr>
              <a:t>Enlightenment</a:t>
            </a:r>
            <a:r>
              <a:rPr lang="en-US" altLang="en-US" sz="3200" b="1" dirty="0" smtClean="0">
                <a:solidFill>
                  <a:srgbClr val="002060"/>
                </a:solidFill>
              </a:rPr>
              <a:t/>
            </a:r>
            <a:br>
              <a:rPr lang="en-US" altLang="en-US" sz="3200" b="1" dirty="0" smtClean="0">
                <a:solidFill>
                  <a:srgbClr val="002060"/>
                </a:solidFill>
              </a:rPr>
            </a:br>
            <a:r>
              <a:rPr lang="en-US" altLang="en-US" sz="3200" dirty="0" smtClean="0">
                <a:solidFill>
                  <a:srgbClr val="002060"/>
                </a:solidFill>
              </a:rPr>
              <a:t>Friday 10/28</a:t>
            </a:r>
            <a:endParaRPr lang="en-US" altLang="en-US" sz="3200" b="1" dirty="0" smtClean="0">
              <a:solidFill>
                <a:srgbClr val="002060"/>
              </a:solidFill>
            </a:endParaRPr>
          </a:p>
        </p:txBody>
      </p:sp>
      <p:sp>
        <p:nvSpPr>
          <p:cNvPr id="7171" name="Content Placeholder 2"/>
          <p:cNvSpPr>
            <a:spLocks noGrp="1"/>
          </p:cNvSpPr>
          <p:nvPr>
            <p:ph idx="1"/>
          </p:nvPr>
        </p:nvSpPr>
        <p:spPr>
          <a:xfrm>
            <a:off x="0" y="1066800"/>
            <a:ext cx="9144000" cy="5638800"/>
          </a:xfrm>
        </p:spPr>
        <p:txBody>
          <a:bodyPr>
            <a:normAutofit fontScale="92500"/>
          </a:bodyPr>
          <a:lstStyle/>
          <a:p>
            <a:r>
              <a:rPr lang="en-US" altLang="en-US" sz="2800" b="1" u="sng" dirty="0" smtClean="0">
                <a:solidFill>
                  <a:srgbClr val="002060"/>
                </a:solidFill>
              </a:rPr>
              <a:t>Objective:</a:t>
            </a:r>
          </a:p>
          <a:p>
            <a:pPr lvl="1"/>
            <a:r>
              <a:rPr lang="en-US" altLang="en-US" sz="2400" b="1" dirty="0" smtClean="0">
                <a:solidFill>
                  <a:srgbClr val="002060"/>
                </a:solidFill>
              </a:rPr>
              <a:t>Explain how new ideas and theories of the universe changed political thought and affected social conditions. </a:t>
            </a:r>
            <a:endParaRPr lang="en-US" altLang="en-US" b="1" dirty="0" smtClean="0">
              <a:solidFill>
                <a:srgbClr val="002060"/>
              </a:solidFill>
            </a:endParaRPr>
          </a:p>
          <a:p>
            <a:r>
              <a:rPr lang="en-US" altLang="en-US" sz="2800" b="1" u="sng" dirty="0" smtClean="0">
                <a:solidFill>
                  <a:srgbClr val="002060"/>
                </a:solidFill>
              </a:rPr>
              <a:t>Warm-Up:</a:t>
            </a:r>
          </a:p>
          <a:p>
            <a:pPr lvl="1"/>
            <a:r>
              <a:rPr lang="en-US" altLang="en-US" b="1" dirty="0" smtClean="0">
                <a:solidFill>
                  <a:srgbClr val="002060"/>
                </a:solidFill>
              </a:rPr>
              <a:t>What was The Scientific Revolution and how did it change how people viewed the World?</a:t>
            </a:r>
          </a:p>
          <a:p>
            <a:pPr marL="393192" lvl="1" indent="0">
              <a:buNone/>
            </a:pPr>
            <a:endParaRPr lang="en-US" altLang="en-US" b="1" dirty="0" smtClean="0">
              <a:solidFill>
                <a:srgbClr val="002060"/>
              </a:solidFill>
            </a:endParaRPr>
          </a:p>
          <a:p>
            <a:r>
              <a:rPr lang="en-US" altLang="en-US" sz="2800" b="1" u="sng" dirty="0" smtClean="0">
                <a:solidFill>
                  <a:srgbClr val="002060"/>
                </a:solidFill>
              </a:rPr>
              <a:t>Agenda:</a:t>
            </a:r>
          </a:p>
          <a:p>
            <a:pPr lvl="1"/>
            <a:r>
              <a:rPr lang="en-US" altLang="en-US" sz="2400" b="1" dirty="0" smtClean="0">
                <a:solidFill>
                  <a:srgbClr val="002060"/>
                </a:solidFill>
              </a:rPr>
              <a:t>PPT/Notes:  The Enlightenment</a:t>
            </a:r>
          </a:p>
          <a:p>
            <a:pPr lvl="1"/>
            <a:r>
              <a:rPr lang="en-US" altLang="en-US" sz="2400" b="1" dirty="0" smtClean="0">
                <a:solidFill>
                  <a:srgbClr val="002060"/>
                </a:solidFill>
              </a:rPr>
              <a:t>Activity:  Analyze quotes (with partner)</a:t>
            </a:r>
          </a:p>
          <a:p>
            <a:pPr marL="393192" lvl="1" indent="0">
              <a:buNone/>
            </a:pPr>
            <a:endParaRPr lang="en-US" altLang="en-US" b="1" dirty="0" smtClean="0">
              <a:solidFill>
                <a:srgbClr val="002060"/>
              </a:solidFill>
            </a:endParaRPr>
          </a:p>
          <a:p>
            <a:r>
              <a:rPr lang="en-US" altLang="en-US" sz="2800" b="1" u="sng" dirty="0" smtClean="0">
                <a:solidFill>
                  <a:srgbClr val="002060"/>
                </a:solidFill>
              </a:rPr>
              <a:t>Homework:</a:t>
            </a:r>
          </a:p>
          <a:p>
            <a:pPr lvl="1"/>
            <a:r>
              <a:rPr lang="en-US" altLang="en-US" sz="2400" b="1" dirty="0" smtClean="0">
                <a:solidFill>
                  <a:srgbClr val="002060"/>
                </a:solidFill>
              </a:rPr>
              <a:t>Goal Sheet:  Unit 7, Due Wednesday, 11/2</a:t>
            </a:r>
          </a:p>
          <a:p>
            <a:pPr lvl="1"/>
            <a:r>
              <a:rPr lang="en-US" altLang="en-US" sz="2400" b="1" dirty="0" smtClean="0">
                <a:solidFill>
                  <a:srgbClr val="002060"/>
                </a:solidFill>
              </a:rPr>
              <a:t>CANVAS QUIZ:  Unit 7, Fri 10/28-Wed 11/2</a:t>
            </a:r>
          </a:p>
        </p:txBody>
      </p:sp>
    </p:spTree>
    <p:extLst>
      <p:ext uri="{BB962C8B-B14F-4D97-AF65-F5344CB8AC3E}">
        <p14:creationId xmlns:p14="http://schemas.microsoft.com/office/powerpoint/2010/main" val="215564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929</TotalTime>
  <Words>2066</Words>
  <Application>Microsoft Office PowerPoint</Application>
  <PresentationFormat>On-screen Show (4:3)</PresentationFormat>
  <Paragraphs>329</Paragraphs>
  <Slides>34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34</vt:i4>
      </vt:variant>
    </vt:vector>
  </HeadingPairs>
  <TitlesOfParts>
    <vt:vector size="48" baseType="lpstr">
      <vt:lpstr>Arial</vt:lpstr>
      <vt:lpstr>Baskerville Old Face</vt:lpstr>
      <vt:lpstr>Bernard MT Condensed</vt:lpstr>
      <vt:lpstr>Calibri</vt:lpstr>
      <vt:lpstr>Comic Sans MS</vt:lpstr>
      <vt:lpstr>Cooper Black</vt:lpstr>
      <vt:lpstr>Courier New</vt:lpstr>
      <vt:lpstr>Lucida Sans Unicode</vt:lpstr>
      <vt:lpstr>Times New Roman</vt:lpstr>
      <vt:lpstr>Verdana</vt:lpstr>
      <vt:lpstr>Wingdings</vt:lpstr>
      <vt:lpstr>Wingdings 2</vt:lpstr>
      <vt:lpstr>Wingdings 3</vt:lpstr>
      <vt:lpstr>Concourse</vt:lpstr>
      <vt:lpstr>DBQ:  Absolutism and Democracy Monday 10/31</vt:lpstr>
      <vt:lpstr>DBQ:  Absolutism and Democracy</vt:lpstr>
      <vt:lpstr>Essay Format</vt:lpstr>
      <vt:lpstr>Essay Format</vt:lpstr>
      <vt:lpstr>Essay:  Absolutism vs. Democracy</vt:lpstr>
      <vt:lpstr>PowerPoint Presentation</vt:lpstr>
      <vt:lpstr>Turn it in.com</vt:lpstr>
      <vt:lpstr>Day 5:  The Enlightenment</vt:lpstr>
      <vt:lpstr>The Enlightenment Friday 10/28</vt:lpstr>
      <vt:lpstr>The Enlightenment</vt:lpstr>
      <vt:lpstr>The Enlightenment</vt:lpstr>
      <vt:lpstr>Directions</vt:lpstr>
      <vt:lpstr>PowerPoint Presentation</vt:lpstr>
      <vt:lpstr>PowerPoint Presentation</vt:lpstr>
      <vt:lpstr>Admittedly simplistic Results!</vt:lpstr>
      <vt:lpstr>The Enlightenment</vt:lpstr>
      <vt:lpstr>PowerPoint Presentation</vt:lpstr>
      <vt:lpstr>Enlightenment:   a new intellectual movement that emphasized reason and thought and the power of individuals to solve problems.</vt:lpstr>
      <vt:lpstr>“The Condition of man (in the state of nature)…. Is a condition of war of everyone against everyone”</vt:lpstr>
      <vt:lpstr>PowerPoint Presentation</vt:lpstr>
      <vt:lpstr>“My Trade is to say what I Think” “I do not agree with a word that you say, but I will defend to the death your right to say it”</vt:lpstr>
      <vt:lpstr>     Montesquieu</vt:lpstr>
      <vt:lpstr>“Man is born free, and everywhere he is in chains.”</vt:lpstr>
      <vt:lpstr>PowerPoint Presentation</vt:lpstr>
      <vt:lpstr>Women and the Enlightenment</vt:lpstr>
      <vt:lpstr>Spread of Enlightenment</vt:lpstr>
      <vt:lpstr>Impact of Enlightenment</vt:lpstr>
      <vt:lpstr>Enlightenment Music</vt:lpstr>
      <vt:lpstr>Enlightenment Literature</vt:lpstr>
      <vt:lpstr>Enlightened Despots</vt:lpstr>
      <vt:lpstr>Turning point: The Enlightenment changed EVERYTHING</vt:lpstr>
      <vt:lpstr>The assignment:</vt:lpstr>
      <vt:lpstr>Enlightened Despots</vt:lpstr>
      <vt:lpstr>Enlightenment Flashcards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dc:title>
  <dc:creator>WCPSS</dc:creator>
  <cp:lastModifiedBy>rnicholson</cp:lastModifiedBy>
  <cp:revision>49</cp:revision>
  <cp:lastPrinted>2016-10-31T15:49:58Z</cp:lastPrinted>
  <dcterms:created xsi:type="dcterms:W3CDTF">2009-10-22T11:54:23Z</dcterms:created>
  <dcterms:modified xsi:type="dcterms:W3CDTF">2016-11-01T11:43:15Z</dcterms:modified>
</cp:coreProperties>
</file>